
<file path=[Content_Types].xml><?xml version="1.0" encoding="utf-8"?>
<Types xmlns="http://schemas.openxmlformats.org/package/2006/content-types">
  <Default Extension="jpeg" ContentType="image/jpeg"/>
  <Default Extension="jpg" ContentType="image/jpeg"/>
  <Default Extension="m4v" ContentType="video/mp4"/>
  <Default Extension="mov" ContentType="video/quicktime"/>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7"/>
  </p:notesMasterIdLst>
  <p:handoutMasterIdLst>
    <p:handoutMasterId r:id="rId28"/>
  </p:handoutMasterIdLst>
  <p:sldIdLst>
    <p:sldId id="783" r:id="rId2"/>
    <p:sldId id="1223" r:id="rId3"/>
    <p:sldId id="1224" r:id="rId4"/>
    <p:sldId id="1225" r:id="rId5"/>
    <p:sldId id="1226" r:id="rId6"/>
    <p:sldId id="1227" r:id="rId7"/>
    <p:sldId id="1228" r:id="rId8"/>
    <p:sldId id="1229" r:id="rId9"/>
    <p:sldId id="1230" r:id="rId10"/>
    <p:sldId id="1231" r:id="rId11"/>
    <p:sldId id="1232" r:id="rId12"/>
    <p:sldId id="1233" r:id="rId13"/>
    <p:sldId id="1234" r:id="rId14"/>
    <p:sldId id="1235" r:id="rId15"/>
    <p:sldId id="1236" r:id="rId16"/>
    <p:sldId id="1182" r:id="rId17"/>
    <p:sldId id="1237" r:id="rId18"/>
    <p:sldId id="1238" r:id="rId19"/>
    <p:sldId id="1239" r:id="rId20"/>
    <p:sldId id="1240" r:id="rId21"/>
    <p:sldId id="1241" r:id="rId22"/>
    <p:sldId id="1242" r:id="rId23"/>
    <p:sldId id="1243" r:id="rId24"/>
    <p:sldId id="853" r:id="rId25"/>
    <p:sldId id="1103" r:id="rId26"/>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D73E6A-C562-2E8F-AB2E-36CF2CC4CB43}" name="Tom Coleman-Haynes" initials="TCH" userId="Tom Coleman-Haynes" providerId="None"/>
  <p188:author id="{C347647C-82DF-3714-D566-1F297C5840CD}" name="SOPHIA PAPADAKIS" initials="SP" userId="341674e120739e96" providerId="Windows Live"/>
  <p188:author id="{71413D82-31CA-FCC6-6538-D63CEEBA9C3D}" name="Susan Montgomery" initials="SM" userId="e6e415be2107f65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D579"/>
    <a:srgbClr val="DAF2F4"/>
    <a:srgbClr val="8B6DAD"/>
    <a:srgbClr val="008489"/>
    <a:srgbClr val="CBEFF0"/>
    <a:srgbClr val="E7F8F9"/>
    <a:srgbClr val="005EB8"/>
    <a:srgbClr val="41B6E6"/>
    <a:srgbClr val="D9F2F3"/>
    <a:srgbClr val="0250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34843" autoAdjust="0"/>
    <p:restoredTop sz="66901" autoAdjust="0"/>
  </p:normalViewPr>
  <p:slideViewPr>
    <p:cSldViewPr snapToGrid="0" snapToObjects="1">
      <p:cViewPr varScale="1">
        <p:scale>
          <a:sx n="80" d="100"/>
          <a:sy n="80" d="100"/>
        </p:scale>
        <p:origin x="1456" y="184"/>
      </p:cViewPr>
      <p:guideLst>
        <p:guide orient="horz" pos="2160"/>
        <p:guide pos="2880"/>
        <p:guide orient="horz" pos="3113"/>
      </p:guideLst>
    </p:cSldViewPr>
  </p:slideViewPr>
  <p:notesTextViewPr>
    <p:cViewPr>
      <p:scale>
        <a:sx n="100" d="100"/>
        <a:sy n="100" d="100"/>
      </p:scale>
      <p:origin x="0" y="0"/>
    </p:cViewPr>
  </p:notesTextViewPr>
  <p:sorterViewPr>
    <p:cViewPr varScale="1">
      <p:scale>
        <a:sx n="1" d="1"/>
        <a:sy n="1" d="1"/>
      </p:scale>
      <p:origin x="0" y="0"/>
    </p:cViewPr>
  </p:sorterViewPr>
  <p:notesViewPr>
    <p:cSldViewPr snapToGrid="0" snapToObjects="1">
      <p:cViewPr varScale="1">
        <p:scale>
          <a:sx n="96" d="100"/>
          <a:sy n="96" d="100"/>
        </p:scale>
        <p:origin x="3688"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8/10/relationships/authors" Targe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8/10/22</a:t>
            </a:fld>
            <a:endParaRPr lang="en-US" dirty="0">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dirty="0">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8/10/22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endParaRPr lang="en-US" noProof="0"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a:bodyPr>
          <a:lstStyle/>
          <a:p>
            <a:r>
              <a:rPr lang="en-US" sz="1200" dirty="0"/>
              <a:t>Welcome everyone to this next module where we will focus on follow-up sessions, the key BCTs </a:t>
            </a:r>
            <a:r>
              <a:rPr lang="en-US" sz="1200" dirty="0" err="1"/>
              <a:t>utilised</a:t>
            </a:r>
            <a:r>
              <a:rPr lang="en-US" sz="1200" dirty="0"/>
              <a:t> in these sessions and key issues that may arise. We are going look at how these follow-up sessions are used to assess patients progress and offer support with staying on track whether their goal they are working towards in complete cessation or reducing their smoking over several weeks. </a:t>
            </a:r>
          </a:p>
          <a:p>
            <a:endParaRPr lang="en-US" sz="1200" dirty="0"/>
          </a:p>
          <a:p>
            <a:r>
              <a:rPr lang="en-US" sz="1200" b="1" dirty="0"/>
              <a:t>Optional:</a:t>
            </a:r>
          </a:p>
          <a:p>
            <a:r>
              <a:rPr lang="en-US" sz="1200" dirty="0"/>
              <a:t>Trainer: Before moving to the next slide you could ask participants:</a:t>
            </a:r>
          </a:p>
          <a:p>
            <a:r>
              <a:rPr lang="en-US" sz="1200" b="1" dirty="0"/>
              <a:t>Q – What would you want to ensure that you include in the follow up sessions with patients?</a:t>
            </a:r>
          </a:p>
          <a:p>
            <a:endParaRPr lang="en-GB" altLang="en-US"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717DC927-BA5F-ED4E-9F4C-9BB5292B4359}" type="slidenum">
              <a:rPr lang="en-US" smtClean="0"/>
              <a:pPr>
                <a:defRPr/>
              </a:pPr>
              <a:t>1</a:t>
            </a:fld>
            <a:endParaRPr lang="en-US" dirty="0"/>
          </a:p>
        </p:txBody>
      </p:sp>
    </p:spTree>
    <p:extLst>
      <p:ext uri="{BB962C8B-B14F-4D97-AF65-F5344CB8AC3E}">
        <p14:creationId xmlns:p14="http://schemas.microsoft.com/office/powerpoint/2010/main" val="23546391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Evidence on effective strategies for preventing relapse is limited.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We see here a list of common relapse prevention strategies.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dirty="0">
                <a:effectLst/>
                <a:latin typeface="Century Gothic" panose="020B0502020202020204" pitchFamily="34" charset="0"/>
                <a:ea typeface="Calibri" panose="020F0502020204030204" pitchFamily="34" charset="0"/>
                <a:cs typeface="Times New Roman" panose="02020603050405020304" pitchFamily="18" charset="0"/>
              </a:rPr>
              <a:t>[Read the list]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Often people with SMI who get to this stage will need extended use of medication and relapse prevention care.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dirty="0"/>
          </a:p>
        </p:txBody>
      </p:sp>
    </p:spTree>
    <p:extLst>
      <p:ext uri="{BB962C8B-B14F-4D97-AF65-F5344CB8AC3E}">
        <p14:creationId xmlns:p14="http://schemas.microsoft.com/office/powerpoint/2010/main" val="38827008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GB" sz="1200" b="1" dirty="0">
                <a:effectLst/>
                <a:latin typeface="Century Gothic" panose="020B0502020202020204" pitchFamily="34" charset="0"/>
                <a:ea typeface="Calibri" panose="020F0502020204030204" pitchFamily="34" charset="0"/>
                <a:cs typeface="Arial" panose="020B0604020202020204" pitchFamily="34" charset="0"/>
              </a:rPr>
              <a:t>Play film clip: Cut down from 30 to 5 a day (16 seconds)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b="1" dirty="0">
                <a:effectLst/>
                <a:latin typeface="Century Gothic" panose="020B0502020202020204" pitchFamily="34" charset="0"/>
                <a:ea typeface="Calibri" panose="020F0502020204030204" pitchFamily="34" charset="0"/>
                <a:cs typeface="Arial" panose="020B0604020202020204" pitchFamily="34" charset="0"/>
              </a:rPr>
              <a:t>(Note: this is a patient who had previously agreed to an abrupt quit plan)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Ask participants how they would handle this situation, what would you say?</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Calibri" panose="020F0502020204030204" pitchFamily="34" charset="0"/>
                <a:cs typeface="Arial" panose="020B0604020202020204" pitchFamily="34" charset="0"/>
              </a:rPr>
              <a:t>You are making progress but if you are going to succeed you will need to stop completely. Let's discuss how best to achieve that.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Calibri" panose="020F0502020204030204" pitchFamily="34" charset="0"/>
                <a:cs typeface="Arial" panose="020B0604020202020204" pitchFamily="34" charset="0"/>
              </a:rPr>
              <a:t>You seemed sure about quitting completely when we spoke last week, did anything happen that changed your plan?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457200"/>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Unfortunately, there is not a lot of evidence regarding what works in terms of relapse prevention strategies. The best thing seems to be a good start...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If a patient has not managed to stop and decides to bring their quit attempt to a close, it’s important that they don’t give themselves too hard a time and view this as a failure. Encourage them to try viewing it instead as a learning experience; they now have good knowledge and experience they can use for next time.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They may need time to gather energy and motivation to quit again; make sure the patient knows you are there and that they are welcome to return to the service when they are ready.</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dirty="0"/>
          </a:p>
        </p:txBody>
      </p:sp>
    </p:spTree>
    <p:extLst>
      <p:ext uri="{BB962C8B-B14F-4D97-AF65-F5344CB8AC3E}">
        <p14:creationId xmlns:p14="http://schemas.microsoft.com/office/powerpoint/2010/main" val="13109890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Century Gothic" panose="020B0502020202020204" pitchFamily="34" charset="0"/>
                <a:ea typeface="Calibri" panose="020F0502020204030204" pitchFamily="34" charset="0"/>
                <a:cs typeface="Arial" panose="020B0604020202020204" pitchFamily="34" charset="0"/>
              </a:rPr>
              <a:t>Play film clip: Advises quit but 17 ppm CO reading (46 seconds)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b="1"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Ask participants how they would handle this situation, what would you say?</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Calibri" panose="020F0502020204030204" pitchFamily="34" charset="0"/>
                <a:cs typeface="Arial" panose="020B0604020202020204" pitchFamily="34" charset="0"/>
              </a:rPr>
              <a:t>Remind client about expected CO levels.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Calibri" panose="020F0502020204030204" pitchFamily="34" charset="0"/>
                <a:cs typeface="Arial" panose="020B0604020202020204" pitchFamily="34" charset="0"/>
              </a:rPr>
              <a:t>“You said you haven’t smoked this week and I’ve no reason not to believe you, it’s your quit attempt after all… But something has raised your carbon monoxide levels (highlight things like lactose intolerance, faulty boiler and exhaust, etc.)</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Calibri" panose="020F0502020204030204" pitchFamily="34" charset="0"/>
                <a:cs typeface="Arial" panose="020B0604020202020204" pitchFamily="34" charset="0"/>
              </a:rPr>
              <a:t>Recommend they get boiler/exhaust checked.</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457200"/>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It’s usually best not to challenge the patient but invite them to come back next week for a nice low reading.</a:t>
            </a:r>
            <a:endParaRPr lang="en-US" alt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dirty="0"/>
          </a:p>
        </p:txBody>
      </p:sp>
    </p:spTree>
    <p:extLst>
      <p:ext uri="{BB962C8B-B14F-4D97-AF65-F5344CB8AC3E}">
        <p14:creationId xmlns:p14="http://schemas.microsoft.com/office/powerpoint/2010/main" val="14606916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sz="1200" dirty="0">
                <a:effectLst/>
                <a:latin typeface="Century Gothic" panose="020B0502020202020204" pitchFamily="34" charset="0"/>
                <a:ea typeface="Calibri" panose="020F0502020204030204" pitchFamily="34" charset="0"/>
                <a:cs typeface="Arial" panose="020B0604020202020204" pitchFamily="34" charset="0"/>
              </a:rPr>
              <a:t>It can be helpful when working with patients to keep in mind that solutions they generate themselves are the most likely to work.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Having said that, some patients, and this is particularly true in the SMI population, may be challenged either initially or throughout your work together to generate solutions. You will want to be prepared to assist with developing a coping plan and can view the support you provide as a hierarchy of support.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b="1" dirty="0">
                <a:effectLst/>
                <a:latin typeface="Century Gothic" panose="020B0502020202020204" pitchFamily="34" charset="0"/>
                <a:ea typeface="Calibri" panose="020F0502020204030204" pitchFamily="34" charset="0"/>
                <a:cs typeface="Arial" panose="020B0604020202020204" pitchFamily="34" charset="0"/>
              </a:rPr>
              <a:t>Identify</a:t>
            </a:r>
            <a:r>
              <a:rPr lang="en-CA" sz="1200" dirty="0">
                <a:effectLst/>
                <a:latin typeface="Century Gothic" panose="020B0502020202020204" pitchFamily="34" charset="0"/>
                <a:ea typeface="Calibri" panose="020F0502020204030204" pitchFamily="34" charset="0"/>
                <a:cs typeface="Arial" panose="020B0604020202020204" pitchFamily="34" charset="0"/>
              </a:rPr>
              <a:t> – times of day, situations, people, moods where they perceive difficulty staying smokefree.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b="1" dirty="0">
                <a:effectLst/>
                <a:latin typeface="Century Gothic" panose="020B0502020202020204" pitchFamily="34" charset="0"/>
                <a:ea typeface="Calibri" panose="020F0502020204030204" pitchFamily="34" charset="0"/>
                <a:cs typeface="Arial" panose="020B0604020202020204" pitchFamily="34" charset="0"/>
              </a:rPr>
              <a:t>Consider alternatives</a:t>
            </a:r>
            <a:r>
              <a:rPr lang="en-CA" sz="1200" dirty="0">
                <a:effectLst/>
                <a:latin typeface="Century Gothic" panose="020B0502020202020204" pitchFamily="34" charset="0"/>
                <a:ea typeface="Calibri" panose="020F0502020204030204" pitchFamily="34" charset="0"/>
                <a:cs typeface="Arial" panose="020B0604020202020204" pitchFamily="34" charset="0"/>
              </a:rPr>
              <a:t> – have the patient generate solutions, refine ideas, use the activity ideas tool.</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b="1" dirty="0">
                <a:effectLst/>
                <a:latin typeface="Century Gothic" panose="020B0502020202020204" pitchFamily="34" charset="0"/>
                <a:ea typeface="Calibri" panose="020F0502020204030204" pitchFamily="34" charset="0"/>
                <a:cs typeface="Arial" panose="020B0604020202020204" pitchFamily="34" charset="0"/>
              </a:rPr>
              <a:t>Agree to the Plan</a:t>
            </a:r>
            <a:r>
              <a:rPr lang="en-CA" sz="1200" dirty="0">
                <a:effectLst/>
                <a:latin typeface="Century Gothic" panose="020B0502020202020204" pitchFamily="34" charset="0"/>
                <a:ea typeface="Calibri" panose="020F0502020204030204" pitchFamily="34" charset="0"/>
                <a:cs typeface="Arial" panose="020B0604020202020204" pitchFamily="34" charset="0"/>
              </a:rPr>
              <a:t> – put this in writing if appropriate.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b="1" dirty="0">
                <a:effectLst/>
                <a:latin typeface="Century Gothic" panose="020B0502020202020204" pitchFamily="34" charset="0"/>
                <a:ea typeface="Calibri" panose="020F0502020204030204" pitchFamily="34" charset="0"/>
                <a:cs typeface="Arial" panose="020B0604020202020204" pitchFamily="34" charset="0"/>
              </a:rPr>
              <a:t>Practice</a:t>
            </a:r>
            <a:r>
              <a:rPr lang="en-CA" sz="1200" dirty="0">
                <a:effectLst/>
                <a:latin typeface="Century Gothic" panose="020B0502020202020204" pitchFamily="34" charset="0"/>
                <a:ea typeface="Calibri" panose="020F0502020204030204" pitchFamily="34" charset="0"/>
                <a:cs typeface="Arial" panose="020B0604020202020204" pitchFamily="34" charset="0"/>
              </a:rPr>
              <a:t> – make use of visualisation and roleplay to build confidence in how the patient will address challenging situations.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b="1" dirty="0">
                <a:effectLst/>
                <a:latin typeface="Century Gothic" panose="020B0502020202020204" pitchFamily="34" charset="0"/>
                <a:ea typeface="Calibri" panose="020F0502020204030204" pitchFamily="34" charset="0"/>
                <a:cs typeface="Arial" panose="020B0604020202020204" pitchFamily="34" charset="0"/>
              </a:rPr>
              <a:t>Commit</a:t>
            </a:r>
            <a:r>
              <a:rPr lang="en-CA" sz="1200" dirty="0">
                <a:effectLst/>
                <a:latin typeface="Century Gothic" panose="020B0502020202020204" pitchFamily="34" charset="0"/>
                <a:ea typeface="Calibri" panose="020F0502020204030204" pitchFamily="34" charset="0"/>
                <a:cs typeface="Arial" panose="020B0604020202020204" pitchFamily="34" charset="0"/>
              </a:rPr>
              <a:t> – Have the patient repeat and commit aloud.</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b="1" dirty="0">
                <a:effectLst/>
                <a:latin typeface="Century Gothic" panose="020B0502020202020204" pitchFamily="34" charset="0"/>
                <a:ea typeface="Calibri" panose="020F0502020204030204" pitchFamily="34" charset="0"/>
                <a:cs typeface="Arial" panose="020B0604020202020204" pitchFamily="34" charset="0"/>
              </a:rPr>
              <a:t>Revisit</a:t>
            </a:r>
            <a:r>
              <a:rPr lang="en-CA" sz="1200" dirty="0">
                <a:effectLst/>
                <a:latin typeface="Century Gothic" panose="020B0502020202020204" pitchFamily="34" charset="0"/>
                <a:ea typeface="Calibri" panose="020F0502020204030204" pitchFamily="34" charset="0"/>
                <a:cs typeface="Arial" panose="020B0604020202020204" pitchFamily="34" charset="0"/>
              </a:rPr>
              <a:t> – revisit the plan, review how it’s working/not working, make adjustments, use visualisation/roleplay to address problem areas.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For patients who struggle you will need to be prepared to support them with identifying situations and alternatives that might work for them and asking questions about what they might do instead.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For some patients you may find you will need to play a greater role in their coping plan, assisting with both identifying high risk situations and ideas for alternatives.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Some patients may need support in facilitating solutions, e.g. helping with signing up for activities, arranging for a family member to play a specific role, helping them arrange transport, finding something they can do with their hands instead of smoking, etc.</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There are a variety of techniques that you have in your toolkit to help patients with developing their coping plan. For those of you working in smoking cessation or mental health these will be familiar to you. These include: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Calibri" panose="020F0502020204030204" pitchFamily="34" charset="0"/>
                <a:cs typeface="Arial" panose="020B0604020202020204" pitchFamily="34" charset="0"/>
              </a:rPr>
              <a:t>Generating a list situations and possible solutions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Calibri" panose="020F0502020204030204" pitchFamily="34" charset="0"/>
                <a:cs typeface="Arial" panose="020B0604020202020204" pitchFamily="34" charset="0"/>
              </a:rPr>
              <a:t>Making “if, then” plans: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Courier New" panose="02070309020205020404" pitchFamily="49" charset="0"/>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“When I [X], I will [Y] instead of smoking” (e.g. When I am at work and others go out to smoke, I will do _____ instead)</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457200"/>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A word on the value of visualisation and roleplaying the plans that have been generated: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Visualization and roleplaying scenarios can be important for generating patients’ confidence and skills in terms of responding to various situations where they may be tempted to smoke.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Working with patients to either visualise or roleplay these scenarios, both initially and at various points during follow-up support, can help with building confidence. This can include roleplaying how patients will respond to urges to smoke, high risk situations including daily routines, interactions with others, when bored, down, celebrating, etc., focusing on </a:t>
            </a:r>
            <a:r>
              <a:rPr lang="en-CA" sz="1200" dirty="0">
                <a:effectLst/>
                <a:latin typeface="Century Gothic" panose="020B0502020202020204" pitchFamily="34" charset="0"/>
                <a:ea typeface="Calibri" panose="020F0502020204030204" pitchFamily="34" charset="0"/>
                <a:cs typeface="Arial" panose="020B0604020202020204" pitchFamily="34" charset="0"/>
              </a:rPr>
              <a:t>what the patient will you do and say when in a particular situation and revisiting these as needed.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dirty="0"/>
          </a:p>
        </p:txBody>
      </p:sp>
    </p:spTree>
    <p:extLst>
      <p:ext uri="{BB962C8B-B14F-4D97-AF65-F5344CB8AC3E}">
        <p14:creationId xmlns:p14="http://schemas.microsoft.com/office/powerpoint/2010/main" val="38575877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Assisting patients with identifying and developing plans to overcome personal barriers for quitting is an important component of the behavioural support you will be providing.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Stress, enjoyment and boredom are the three top reasons patients with SMI smoke. We discussed stress this morning and the very common perception that smoking helps with managing it. We can’t emphasise enough how important it can be to reiterate to patients throughout the course of their treatment that smoking is not assisting with managing stress and support patients with thinking about alternative (new) ways of coping with the stress they may experience on a day-to-day basis, as well as planning ahead for times in their life where they may experience higher levels of stress.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Boredom is also a significant reason many people with SMI smoke. </a:t>
            </a:r>
            <a:r>
              <a:rPr lang="en-CA" sz="1200" dirty="0">
                <a:effectLst/>
                <a:latin typeface="Century Gothic" panose="020B0502020202020204" pitchFamily="34" charset="0"/>
                <a:ea typeface="Calibri" panose="020F0502020204030204" pitchFamily="34" charset="0"/>
                <a:cs typeface="Times New Roman" panose="02020603050405020304" pitchFamily="18" charset="0"/>
              </a:rPr>
              <a:t>For many people with SMI, a lot of days are unstructured; many may be unemployed and/or spend a lot of time on their own. Smoking provides “something to do” during this time and for some smoking also provides structure, i.e. certain times of day or places that they smoke. Many will report not being sure what they will do if they are not smoking.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Times New Roman" panose="02020603050405020304" pitchFamily="18" charset="0"/>
              </a:rPr>
              <a:t>Working with patients to address boredom and what to do instead of smoking is particularly important for people with SMI who smoke. Facilitating alternative activities is an important role we can play, including linking patients to services, activities that offer the opportunity to stay busy, exercise, socialise and be active without smoking.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dirty="0"/>
          </a:p>
        </p:txBody>
      </p:sp>
    </p:spTree>
    <p:extLst>
      <p:ext uri="{BB962C8B-B14F-4D97-AF65-F5344CB8AC3E}">
        <p14:creationId xmlns:p14="http://schemas.microsoft.com/office/powerpoint/2010/main" val="10127547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1" dirty="0">
                <a:effectLst/>
                <a:latin typeface="Century Gothic" panose="020B0502020202020204" pitchFamily="34" charset="0"/>
                <a:ea typeface="Calibri" panose="020F0502020204030204" pitchFamily="34" charset="0"/>
                <a:cs typeface="Arial" panose="020B0604020202020204" pitchFamily="34" charset="0"/>
              </a:rPr>
              <a:t>[Participant pack Day 2, Handout 5: Activity and interest ideas worksheet]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Empower people to develop skills to plan their own time in a meaningful, individual way.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We can assist patients with cultivating a variety of interests and activities. Rather than just staying busy it can be helpful to specifically seek out activities that the individual finds meaningful or rewarding. Ideally this would include spending time with other non-smokers and making meaningful connections.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Given that many patients with SMI have limited disposable income, it can be important that when planning activities for addressing boredom or stress that these be low cost. It may not be realistic for example for some patients to sign up for art or yoga lessons or obtain a gym membership to start up a new exercise routine. Having low-cost activities such as a trip to the library, listening to music, completing a puzzle or taking a daily walk can be useful for addressing boredom and can also offer structure for patients.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In your Day 2 handouts you will find the “activity and interest ideas” planning tool. This tool can be used to help discuss with patients activities they may enjoy. Patients can independently review the activities and check off those that would interest them, or this can be facilitated through a conversation: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CA" sz="1200" dirty="0">
                <a:effectLst/>
                <a:latin typeface="Century Gothic" panose="020B0502020202020204" pitchFamily="34" charset="0"/>
                <a:ea typeface="Calibri" panose="020F0502020204030204" pitchFamily="34" charset="0"/>
                <a:cs typeface="Arial" panose="020B0604020202020204" pitchFamily="34" charset="0"/>
              </a:rPr>
              <a:t>“Here is a list of activities that you might find of interest, check those that appeal to you.”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We know that some MH trusts have organised regular walking or exercise groups that provide alternative activities for people with SMI who smoke, and this may be something that other trusts wish to consider.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15</a:t>
            </a:fld>
            <a:endParaRPr lang="en-US" dirty="0"/>
          </a:p>
        </p:txBody>
      </p:sp>
    </p:spTree>
    <p:extLst>
      <p:ext uri="{BB962C8B-B14F-4D97-AF65-F5344CB8AC3E}">
        <p14:creationId xmlns:p14="http://schemas.microsoft.com/office/powerpoint/2010/main" val="15355731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effectLst/>
                <a:latin typeface="Century Gothic" panose="020B0502020202020204" pitchFamily="34" charset="0"/>
                <a:ea typeface="Calibri" panose="020F0502020204030204" pitchFamily="34" charset="0"/>
                <a:cs typeface="Times New Roman" panose="02020603050405020304" pitchFamily="18" charset="0"/>
              </a:rPr>
              <a:t>[Invite any final questions]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16</a:t>
            </a:fld>
            <a:endParaRPr lang="en-US" dirty="0"/>
          </a:p>
        </p:txBody>
      </p:sp>
    </p:spTree>
    <p:extLst>
      <p:ext uri="{BB962C8B-B14F-4D97-AF65-F5344CB8AC3E}">
        <p14:creationId xmlns:p14="http://schemas.microsoft.com/office/powerpoint/2010/main" val="520536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Managing setbacks [15:15-16:30]</a:t>
            </a:r>
          </a:p>
          <a:p>
            <a:endParaRPr lang="en-US" sz="1200" dirty="0"/>
          </a:p>
          <a:p>
            <a:r>
              <a:rPr lang="en-US" sz="1200" dirty="0"/>
              <a:t>Welcome everyone to the last session of day 2 where we will focus on the final session, the key BCTs utilised in these sessions and key issues that may arise.</a:t>
            </a:r>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17</a:t>
            </a:fld>
            <a:endParaRPr lang="en-US" dirty="0"/>
          </a:p>
        </p:txBody>
      </p:sp>
    </p:spTree>
    <p:extLst>
      <p:ext uri="{BB962C8B-B14F-4D97-AF65-F5344CB8AC3E}">
        <p14:creationId xmlns:p14="http://schemas.microsoft.com/office/powerpoint/2010/main" val="35768910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GB" sz="1200" dirty="0">
                <a:effectLst/>
                <a:latin typeface="Century Gothic" panose="020B0502020202020204" pitchFamily="34" charset="0"/>
                <a:ea typeface="Calibri" panose="020F0502020204030204" pitchFamily="34" charset="0"/>
                <a:cs typeface="Arial" panose="020B0604020202020204" pitchFamily="34" charset="0"/>
              </a:rPr>
              <a:t>Ask participants to imagine that they phone Kerri 2 weeks into her quit attempt. Kerri had cut down her smoking from 15 CPD to 10 CPD but as of this week she is back to smoking 15 CPD.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She tells you: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“I’m going through a difficult period/ I’m back to smoking. There is too much going on right now for me to even think about quitting.”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dirty="0">
                <a:effectLst/>
                <a:latin typeface="Century Gothic" panose="020B0502020202020204" pitchFamily="34" charset="0"/>
                <a:ea typeface="Calibri" panose="020F0502020204030204" pitchFamily="34" charset="0"/>
                <a:cs typeface="Arial" panose="020B0604020202020204" pitchFamily="34" charset="0"/>
              </a:rPr>
              <a:t>[Ask participants how they might respond to this situation]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i="1" u="none" strike="noStrike"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dirty="0">
                <a:effectLst/>
                <a:latin typeface="Century Gothic" panose="020B0502020202020204" pitchFamily="34" charset="0"/>
                <a:ea typeface="Calibri" panose="020F0502020204030204" pitchFamily="34" charset="0"/>
                <a:cs typeface="Arial" panose="020B0604020202020204" pitchFamily="34" charset="0"/>
              </a:rPr>
              <a:t>Responses should include: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Listen and ask questions to learn more. Find out what is going on and what led to her to go back to regular smoking.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Congratulate her on the small success she had achieved in cutting back from 15 to 10 cigarettes and any positives she felt about that achievement. Use this as an opportunity to boost confidence in her ability to quit.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Remind that all is not lost and that you would love to work with her to see about a plan for staying on track even if that means taking some time to get through this difficult period.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Remind and discuss her personal motivation for quitting (i.e. arrival of new grandchild). Assess motivation and what has changed.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Do some planning to address the stressful period she is experiencing.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Acknowledge that it’s not always the best time to quit smoking.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Consideration can be given to simply taking a break from her CDTS plan and agreeing to schedule an appointment in a couple of weeks’ time to see how things are going. The break can be extended for several weeks with structured visits scheduled, or the door left open so that she can get in touch or that you might check in after a few weeks.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Example communication with Gemma: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Courier New" panose="02070309020205020404" pitchFamily="49" charset="0"/>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“Every cigarette that you didn’t smoke was a success! Don’t worry, relax – you did well. Take a break. Next time: do it differently, do it the same but more intensely, consider using NRT/vape to replace some of your cigarettes, speak to others who are quitting or have quit, look out for your next opportunity to quit….”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18</a:t>
            </a:fld>
            <a:endParaRPr lang="en-US" dirty="0"/>
          </a:p>
        </p:txBody>
      </p:sp>
    </p:spTree>
    <p:extLst>
      <p:ext uri="{BB962C8B-B14F-4D97-AF65-F5344CB8AC3E}">
        <p14:creationId xmlns:p14="http://schemas.microsoft.com/office/powerpoint/2010/main" val="26419187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The SCIMITAR project helped with establishing best practices for supporting patients with addressing relapse and setbacks.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Expecting relapse and re-engaging patients after relapse is important.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SCIMITAR allowed patients to take breaks in the quit attempt, in particular if they were needed for health care reasons.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Likewise, providing additional face-to-face support after an unsuccessful quit attempt is best practice for patients with SMI..</a:t>
            </a:r>
            <a:endParaRPr lang="en-US" sz="1200" dirty="0">
              <a:solidFill>
                <a:schemeClr val="accent2">
                  <a:lumMod val="50000"/>
                </a:schemeClr>
              </a:solidFill>
              <a:effectLs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19</a:t>
            </a:fld>
            <a:endParaRPr lang="en-US" dirty="0"/>
          </a:p>
        </p:txBody>
      </p:sp>
    </p:spTree>
    <p:extLst>
      <p:ext uri="{BB962C8B-B14F-4D97-AF65-F5344CB8AC3E}">
        <p14:creationId xmlns:p14="http://schemas.microsoft.com/office/powerpoint/2010/main" val="10127547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effectLst/>
                <a:latin typeface="Century Gothic" panose="020B0502020202020204" pitchFamily="34" charset="0"/>
                <a:ea typeface="Calibri" panose="020F0502020204030204" pitchFamily="34" charset="0"/>
                <a:cs typeface="Arial" panose="020B0604020202020204" pitchFamily="34" charset="0"/>
              </a:rPr>
              <a:t>Introduce video: This is Hameed’s story, in his own words, about quitting smoking with a mental health illness. Let’s watch.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br>
              <a:rPr lang="en-US" sz="1200" dirty="0">
                <a:effectLst/>
                <a:latin typeface="Century Gothic" panose="020B0502020202020204" pitchFamily="34" charset="0"/>
                <a:ea typeface="Calibri" panose="020F0502020204030204" pitchFamily="34" charset="0"/>
                <a:cs typeface="Arial" panose="020B0604020202020204" pitchFamily="34" charset="0"/>
              </a:rPr>
            </a:br>
            <a:r>
              <a:rPr lang="en-US" sz="1200" b="1" dirty="0">
                <a:effectLst/>
                <a:latin typeface="Century Gothic" panose="020B0502020202020204" pitchFamily="34" charset="0"/>
                <a:ea typeface="Calibri" panose="020F0502020204030204" pitchFamily="34" charset="0"/>
                <a:cs typeface="Arial" panose="020B0604020202020204" pitchFamily="34" charset="0"/>
              </a:rPr>
              <a:t>[move to next slide]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a:p>
        </p:txBody>
      </p:sp>
    </p:spTree>
    <p:extLst>
      <p:ext uri="{BB962C8B-B14F-4D97-AF65-F5344CB8AC3E}">
        <p14:creationId xmlns:p14="http://schemas.microsoft.com/office/powerpoint/2010/main" val="9087105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a:effectLst/>
                <a:latin typeface="Century Gothic" panose="020B0502020202020204" pitchFamily="34" charset="0"/>
                <a:ea typeface="Calibri" panose="020F0502020204030204" pitchFamily="34" charset="0"/>
                <a:cs typeface="Arial" panose="020B0604020202020204" pitchFamily="34" charset="0"/>
              </a:rPr>
              <a:t>Exacerbation of underlying psychiatric illness as well as the standard pitfalls that cause relapse may result in the resumption of smoking.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b="1" dirty="0">
                <a:effectLst/>
                <a:latin typeface="Century Gothic" panose="020B0502020202020204" pitchFamily="34" charset="0"/>
                <a:ea typeface="Calibri" panose="020F0502020204030204" pitchFamily="34" charset="0"/>
                <a:cs typeface="Arial" panose="020B0604020202020204" pitchFamily="34" charset="0"/>
              </a:rPr>
              <a:t>[Read points on slide]</a:t>
            </a:r>
          </a:p>
          <a:p>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It’s </a:t>
            </a:r>
            <a:r>
              <a:rPr lang="en-CA" sz="1200" dirty="0">
                <a:effectLst/>
                <a:latin typeface="Century Gothic" panose="020B0502020202020204" pitchFamily="34" charset="0"/>
                <a:ea typeface="Calibri" panose="020F0502020204030204" pitchFamily="34" charset="0"/>
                <a:cs typeface="Arial" panose="020B0604020202020204" pitchFamily="34" charset="0"/>
              </a:rPr>
              <a:t>best to view this not as failure but as a normal part of the process of the acquisition of the skills of smoking cessation that will make the patient so good at quitting that eventually this will stop happening and they will quit for good.</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20</a:t>
            </a:fld>
            <a:endParaRPr lang="en-US" dirty="0"/>
          </a:p>
        </p:txBody>
      </p:sp>
    </p:spTree>
    <p:extLst>
      <p:ext uri="{BB962C8B-B14F-4D97-AF65-F5344CB8AC3E}">
        <p14:creationId xmlns:p14="http://schemas.microsoft.com/office/powerpoint/2010/main" val="36196535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dirty="0">
                <a:effectLst/>
                <a:latin typeface="Century Gothic" panose="020B0502020202020204" pitchFamily="34" charset="0"/>
                <a:ea typeface="Calibri" panose="020F0502020204030204" pitchFamily="34" charset="0"/>
                <a:cs typeface="Arial" panose="020B0604020202020204" pitchFamily="34" charset="0"/>
              </a:rPr>
              <a:t>Let’s look at our patient Gemma, age 29.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Gemma is 4 weeks out from her quit date.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Gemma cancelled her last 2 appointments and you have just leaned she has had an </a:t>
            </a:r>
            <a:r>
              <a:rPr lang="en-GB" sz="1200" dirty="0">
                <a:effectLst/>
                <a:latin typeface="Century Gothic" panose="020B0502020202020204" pitchFamily="34" charset="0"/>
                <a:ea typeface="Calibri" panose="020F0502020204030204" pitchFamily="34" charset="0"/>
                <a:cs typeface="Arial" panose="020B0604020202020204" pitchFamily="34" charset="0"/>
              </a:rPr>
              <a:t>exacerbation </a:t>
            </a:r>
            <a:r>
              <a:rPr lang="en-US" sz="1200" dirty="0">
                <a:effectLst/>
                <a:latin typeface="Century Gothic" panose="020B0502020202020204" pitchFamily="34" charset="0"/>
                <a:ea typeface="Calibri" panose="020F0502020204030204" pitchFamily="34" charset="0"/>
                <a:cs typeface="Arial" panose="020B0604020202020204" pitchFamily="34" charset="0"/>
              </a:rPr>
              <a:t>of her psychosis and was recently hospitalised.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You reach Gemma by phone: what might you discuss? What decisions might need to be made? What information will be most useful for making these decisions?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dirty="0">
                <a:effectLst/>
                <a:latin typeface="Century Gothic" panose="020B0502020202020204" pitchFamily="34" charset="0"/>
                <a:ea typeface="Calibri" panose="020F0502020204030204" pitchFamily="34" charset="0"/>
                <a:cs typeface="Arial" panose="020B0604020202020204" pitchFamily="34" charset="0"/>
              </a:rPr>
              <a:t>Discussion points: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Speak to her care team to find out what might be going on.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Provide positive reinforcement for any success achieved either now or previously (whether it’s a few days or a few hours, or just effort).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Learn more about what is going on with her physical and mental health and, as appropriate, her smoking.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Normalise setbacks.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Assess interest in face-to-face contact, find out what would make these contacts easier, try to avoid making any assumptions about lack of interest in quitting and/or that this is not a good time.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Be prepared that this may not be a good time and that taking a break in the quit attempt, or reconnecting in a few weeks, is an absolutely acceptable outcome.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Keep believing in her ability to quit and the value it will play in her life.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Proactively follow-up in a few weeks’ time.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21</a:t>
            </a:fld>
            <a:endParaRPr lang="en-US" dirty="0"/>
          </a:p>
        </p:txBody>
      </p:sp>
    </p:spTree>
    <p:extLst>
      <p:ext uri="{BB962C8B-B14F-4D97-AF65-F5344CB8AC3E}">
        <p14:creationId xmlns:p14="http://schemas.microsoft.com/office/powerpoint/2010/main" val="23046581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dirty="0">
                <a:effectLst/>
                <a:latin typeface="Century Gothic" panose="020B0502020202020204" pitchFamily="34" charset="0"/>
                <a:ea typeface="Calibri" panose="020F0502020204030204" pitchFamily="34" charset="0"/>
                <a:cs typeface="Arial" panose="020B0604020202020204" pitchFamily="34" charset="0"/>
              </a:rPr>
              <a:t>[Read out the points on slide]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22</a:t>
            </a:fld>
            <a:endParaRPr lang="en-US" dirty="0"/>
          </a:p>
        </p:txBody>
      </p:sp>
    </p:spTree>
    <p:extLst>
      <p:ext uri="{BB962C8B-B14F-4D97-AF65-F5344CB8AC3E}">
        <p14:creationId xmlns:p14="http://schemas.microsoft.com/office/powerpoint/2010/main" val="19902142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effectLst/>
                <a:latin typeface="Century Gothic" panose="020B0502020202020204" pitchFamily="34" charset="0"/>
                <a:ea typeface="Calibri" panose="020F0502020204030204" pitchFamily="34" charset="0"/>
                <a:cs typeface="Times New Roman" panose="02020603050405020304" pitchFamily="18" charset="0"/>
              </a:rPr>
              <a:t>[Invite any final questions]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23</a:t>
            </a:fld>
            <a:endParaRPr lang="en-US" dirty="0"/>
          </a:p>
        </p:txBody>
      </p:sp>
    </p:spTree>
    <p:extLst>
      <p:ext uri="{BB962C8B-B14F-4D97-AF65-F5344CB8AC3E}">
        <p14:creationId xmlns:p14="http://schemas.microsoft.com/office/powerpoint/2010/main" val="12407487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altLang="en-US" sz="1200" dirty="0">
                <a:cs typeface="Calibri" panose="020F0502020204030204" pitchFamily="34" charset="0"/>
              </a:rPr>
              <a:t>Evidence on effective strategies for preventing relapse is limited. </a:t>
            </a:r>
          </a:p>
          <a:p>
            <a:pPr eaLnBrk="1" hangingPunct="1">
              <a:spcBef>
                <a:spcPct val="0"/>
              </a:spcBef>
            </a:pPr>
            <a:endParaRPr lang="en-US" altLang="en-US" sz="1200" dirty="0">
              <a:cs typeface="Calibri" panose="020F0502020204030204" pitchFamily="34" charset="0"/>
            </a:endParaRPr>
          </a:p>
          <a:p>
            <a:pPr eaLnBrk="1" hangingPunct="1">
              <a:spcBef>
                <a:spcPct val="0"/>
              </a:spcBef>
            </a:pPr>
            <a:r>
              <a:rPr lang="en-US" altLang="en-US" sz="1200" dirty="0">
                <a:cs typeface="Calibri" panose="020F0502020204030204" pitchFamily="34" charset="0"/>
              </a:rPr>
              <a:t>We see here a list of common relapse prevention strategies. [Read the list out</a:t>
            </a:r>
          </a:p>
          <a:p>
            <a:pPr eaLnBrk="1" hangingPunct="1">
              <a:spcBef>
                <a:spcPct val="0"/>
              </a:spcBef>
            </a:pPr>
            <a:endParaRPr lang="en-US" altLang="en-US" sz="1200" dirty="0">
              <a:cs typeface="Calibri" panose="020F0502020204030204" pitchFamily="34" charset="0"/>
            </a:endParaRPr>
          </a:p>
          <a:p>
            <a:pPr>
              <a:lnSpc>
                <a:spcPts val="2200"/>
              </a:lnSpc>
              <a:spcBef>
                <a:spcPts val="900"/>
              </a:spcBef>
              <a:spcAft>
                <a:spcPts val="900"/>
              </a:spcAft>
              <a:buClr>
                <a:schemeClr val="accent1"/>
              </a:buClr>
            </a:pPr>
            <a:r>
              <a:rPr lang="en-US" sz="1200" dirty="0">
                <a:solidFill>
                  <a:schemeClr val="bg1"/>
                </a:solidFill>
              </a:rPr>
              <a:t>Often people with SMI who get to this stage will need extended use of medication and relapse prevention care. </a:t>
            </a:r>
          </a:p>
          <a:p>
            <a:pPr eaLnBrk="1" hangingPunct="1">
              <a:spcBef>
                <a:spcPct val="0"/>
              </a:spcBef>
            </a:pPr>
            <a:endParaRPr lang="en-US" altLang="en-US" sz="1200" dirty="0">
              <a:cs typeface="Calibri" panose="020F0502020204030204" pitchFamily="34" charset="0"/>
            </a:endParaRPr>
          </a:p>
          <a:p>
            <a:endParaRPr lang="en-US" altLang="en-US" sz="1200" dirty="0">
              <a:cs typeface="Calibri" panose="020F0502020204030204" pitchFamily="34" charset="0"/>
            </a:endParaRPr>
          </a:p>
          <a:p>
            <a:endParaRPr lang="en-US" altLang="en-US" sz="800" dirty="0">
              <a:ea typeface="Geneva" panose="020B0503030404040204" pitchFamily="6" charset="0"/>
              <a:cs typeface="Geneva" panose="020B0503030404040204" pitchFamily="6" charset="0"/>
            </a:endParaRPr>
          </a:p>
          <a:p>
            <a:endParaRPr lang="en-GB"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24</a:t>
            </a:fld>
            <a:endParaRPr lang="en-US" dirty="0"/>
          </a:p>
        </p:txBody>
      </p:sp>
    </p:spTree>
    <p:extLst>
      <p:ext uri="{BB962C8B-B14F-4D97-AF65-F5344CB8AC3E}">
        <p14:creationId xmlns:p14="http://schemas.microsoft.com/office/powerpoint/2010/main" val="38827008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25</a:t>
            </a:fld>
            <a:endParaRPr lang="en-US" dirty="0"/>
          </a:p>
        </p:txBody>
      </p:sp>
    </p:spTree>
    <p:extLst>
      <p:ext uri="{BB962C8B-B14F-4D97-AF65-F5344CB8AC3E}">
        <p14:creationId xmlns:p14="http://schemas.microsoft.com/office/powerpoint/2010/main" val="35971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effectLst/>
                <a:latin typeface="Arial" panose="020B0604020202020204" pitchFamily="34" charset="0"/>
                <a:ea typeface="Calibri" panose="020F0502020204030204" pitchFamily="34" charset="0"/>
              </a:rPr>
              <a:t>[Play video, 3:05 mins] </a:t>
            </a:r>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a:p>
        </p:txBody>
      </p:sp>
    </p:spTree>
    <p:extLst>
      <p:ext uri="{BB962C8B-B14F-4D97-AF65-F5344CB8AC3E}">
        <p14:creationId xmlns:p14="http://schemas.microsoft.com/office/powerpoint/2010/main" val="21760344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GB" sz="1200" b="1" dirty="0">
                <a:effectLst/>
                <a:latin typeface="Century Gothic" panose="020B0502020202020204" pitchFamily="34" charset="0"/>
                <a:ea typeface="Calibri" panose="020F0502020204030204" pitchFamily="34" charset="0"/>
                <a:cs typeface="Times New Roman" panose="02020603050405020304" pitchFamily="18" charset="0"/>
              </a:rPr>
              <a:t>[Read out each point on the slide – elaborating where needed]</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b="1"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Provide genuine praise and encouragement for the patient’s achievement.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Ensure the patient is optimising their stop smoking medication and dispel any myths such as cutting down on NRT too soon, etc. Enquire about how much they are using, how often and if there are any side effects.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Enquire about any withdrawal symptoms/urges to smoke – how strong, when they happen, ways of coping, medication, etc. Reassure that urges and withdrawal symptoms are normal and will pass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Times New Roman" panose="02020603050405020304" pitchFamily="18" charset="0"/>
              </a:rPr>
              <a:t>Measure CO levels and ask about smoking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“How are you getting on, have you managed to stay smokefree since our last appointment?”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Times New Roman" panose="02020603050405020304" pitchFamily="18" charset="0"/>
              </a:rPr>
              <a:t>To get an accurate response it is often useful to clarify the patient’s response to the above question by providing them with the four responses to choose from: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Yes, not even a puff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No, just a few puffs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No, between 1 and 5 cigarettes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No, more than 5 cigarettes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endParaRPr lang="en-GB" altLang="en-US" sz="1200" dirty="0">
              <a:latin typeface="Century Gothic" panose="020B0502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ltLang="en-US" sz="1200" dirty="0">
              <a:latin typeface="Century Gothic" panose="020B0502020202020204" pitchFamily="34" charset="0"/>
            </a:endParaRPr>
          </a:p>
          <a:p>
            <a:endParaRPr lang="en-GB" altLang="en-US" sz="1200" dirty="0">
              <a:latin typeface="Century Gothic" panose="020B0502020202020204" pitchFamily="34" charset="0"/>
            </a:endParaRPr>
          </a:p>
          <a:p>
            <a:endParaRPr lang="en-US"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dirty="0"/>
          </a:p>
        </p:txBody>
      </p:sp>
    </p:spTree>
    <p:extLst>
      <p:ext uri="{BB962C8B-B14F-4D97-AF65-F5344CB8AC3E}">
        <p14:creationId xmlns:p14="http://schemas.microsoft.com/office/powerpoint/2010/main" val="11377318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Calibri" panose="020F0502020204030204" pitchFamily="34" charset="0"/>
                <a:cs typeface="Arial" panose="020B0604020202020204" pitchFamily="34" charset="0"/>
              </a:rPr>
              <a:t>Discuss how routine changes and coping strategies are going, encourage the patient to anticipate difficult times and establish a plan.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Calibri" panose="020F0502020204030204" pitchFamily="34" charset="0"/>
                <a:cs typeface="Arial" panose="020B0604020202020204" pitchFamily="34" charset="0"/>
              </a:rPr>
              <a:t>For patients who are CDTS: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Courier New" panose="02070309020205020404" pitchFamily="49" charset="0"/>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Based on progress made, establish a reduction goal for the next period. As discussed on day 1, individualise goals but don’t let small setbacks get in the way.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Courier New" panose="02070309020205020404" pitchFamily="49" charset="0"/>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Reiterate the importance of having the goal of stopping completely in the future.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Calibri" panose="020F0502020204030204" pitchFamily="34" charset="0"/>
                <a:cs typeface="Arial" panose="020B0604020202020204" pitchFamily="34" charset="0"/>
              </a:rPr>
              <a:t>Encourage small goals, breaking down the week into a day at a time if that helps the patient.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Calibri" panose="020F0502020204030204" pitchFamily="34" charset="0"/>
                <a:cs typeface="Arial" panose="020B0604020202020204" pitchFamily="34" charset="0"/>
              </a:rPr>
              <a:t>Identify situations where they are struggling or smoking and develop specific coping plans. You may use “if, then” plans, visualisation or role play to assist with this or place the plan in writing.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Calibri" panose="020F0502020204030204" pitchFamily="34" charset="0"/>
                <a:cs typeface="Arial" panose="020B0604020202020204" pitchFamily="34" charset="0"/>
              </a:rPr>
              <a:t>Encourage the patient to reward themselves and remember their reasons for quitting.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Calibri" panose="020F0502020204030204" pitchFamily="34" charset="0"/>
                <a:cs typeface="Arial" panose="020B0604020202020204" pitchFamily="34" charset="0"/>
              </a:rPr>
              <a:t>Explore any lapse, the circumstances surrounding it and establish future planning.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Calibri" panose="020F0502020204030204" pitchFamily="34" charset="0"/>
                <a:cs typeface="Arial" panose="020B0604020202020204" pitchFamily="34" charset="0"/>
              </a:rPr>
              <a:t>Prompt commitment from patient.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b="1"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dirty="0">
                <a:effectLst/>
                <a:latin typeface="Century Gothic" panose="020B0502020202020204" pitchFamily="34" charset="0"/>
                <a:ea typeface="Calibri" panose="020F0502020204030204" pitchFamily="34" charset="0"/>
                <a:cs typeface="Arial" panose="020B0604020202020204" pitchFamily="34" charset="0"/>
              </a:rPr>
              <a:t>For Abrupt quitting: </a:t>
            </a:r>
            <a:r>
              <a:rPr lang="en-US" sz="1200" dirty="0">
                <a:effectLst/>
                <a:latin typeface="Century Gothic" panose="020B0502020202020204" pitchFamily="34" charset="0"/>
                <a:ea typeface="Calibri" panose="020F0502020204030204" pitchFamily="34" charset="0"/>
                <a:cs typeface="Arial" panose="020B0604020202020204" pitchFamily="34" charset="0"/>
              </a:rPr>
              <a:t>Confirm the importance of the ‘not a puff’ rule and prompt a commitment from the patient.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dirty="0">
                <a:effectLst/>
                <a:latin typeface="Century Gothic" panose="020B0502020202020204" pitchFamily="34" charset="0"/>
                <a:ea typeface="Calibri" panose="020F0502020204030204" pitchFamily="34" charset="0"/>
                <a:cs typeface="Arial" panose="020B0604020202020204" pitchFamily="34" charset="0"/>
              </a:rPr>
              <a:t>For cut down to quit:</a:t>
            </a:r>
            <a:r>
              <a:rPr lang="en-US" sz="1200" dirty="0">
                <a:effectLst/>
                <a:latin typeface="Century Gothic" panose="020B0502020202020204" pitchFamily="34" charset="0"/>
                <a:ea typeface="Calibri" panose="020F0502020204030204" pitchFamily="34" charset="0"/>
                <a:cs typeface="Arial" panose="020B0604020202020204" pitchFamily="34" charset="0"/>
              </a:rPr>
              <a:t> Confirm importance of staying on track and prompt commitment to the reduction goal set, use of medication and coping plan.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dirty="0"/>
          </a:p>
        </p:txBody>
      </p:sp>
    </p:spTree>
    <p:extLst>
      <p:ext uri="{BB962C8B-B14F-4D97-AF65-F5344CB8AC3E}">
        <p14:creationId xmlns:p14="http://schemas.microsoft.com/office/powerpoint/2010/main" val="28362818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For patients who are CDTS, our focus in on supporting the patient with achieving success with reducing their smoking and supporting them with staying on track for full cessation. As we discussed on day 1, some patients will be able to so over a few weeks and others will benefit from a longer reduction period. This is the art and science of CDTS.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For patients who are CDTS it can be helpful for you to:</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Provide positive reinforcement about any success achieved to date.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Assist patient with self-monitoring and developing new coping skills. This includes weekly coping plans that are either discussed together and/or patient led.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Managing withdrawal and craving via both the use of NRT or a vape as well as behavioural techniques such as avoiding triggers, changing routines, distraction.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Set progressive reduction goals with the patient, based on progress.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Regularly assess motivation to quit and reinforcing this as the goal. This will include educating on benefits of stopping smoking completely.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CO measurement can be one method for providing positive feedback and evidence of the progress they are making in cutting down on their smoking.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dirty="0"/>
          </a:p>
        </p:txBody>
      </p:sp>
    </p:spTree>
    <p:extLst>
      <p:ext uri="{BB962C8B-B14F-4D97-AF65-F5344CB8AC3E}">
        <p14:creationId xmlns:p14="http://schemas.microsoft.com/office/powerpoint/2010/main" val="25784300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We are now going to look at a few scenarios that you may see in your practice at follow-up.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dirty="0"/>
          </a:p>
        </p:txBody>
      </p:sp>
    </p:spTree>
    <p:extLst>
      <p:ext uri="{BB962C8B-B14F-4D97-AF65-F5344CB8AC3E}">
        <p14:creationId xmlns:p14="http://schemas.microsoft.com/office/powerpoint/2010/main" val="38024950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dirty="0">
                <a:effectLst/>
                <a:latin typeface="Century Gothic" panose="020B0502020202020204" pitchFamily="34" charset="0"/>
                <a:ea typeface="Calibri" panose="020F0502020204030204" pitchFamily="34" charset="0"/>
                <a:cs typeface="Arial" panose="020B0604020202020204" pitchFamily="34" charset="0"/>
              </a:rPr>
              <a:t>We are now going to look at a few scenarios that you may see in your practice at follow-up.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b="1"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b="1" dirty="0">
                <a:effectLst/>
                <a:latin typeface="Century Gothic" panose="020B0502020202020204" pitchFamily="34" charset="0"/>
                <a:ea typeface="Calibri" panose="020F0502020204030204" pitchFamily="34" charset="0"/>
                <a:cs typeface="Arial" panose="020B0604020202020204" pitchFamily="34" charset="0"/>
              </a:rPr>
              <a:t>SLIDE 24</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Times New Roman" panose="02020603050405020304" pitchFamily="18" charset="0"/>
              </a:rPr>
              <a:t>Before we look at these scenarios, let’s spend just a minute or two ensuring we are all clear on what lapse and relapse are. </a:t>
            </a:r>
            <a:r>
              <a:rPr lang="en-GB" sz="1200" b="1" dirty="0">
                <a:effectLst/>
                <a:latin typeface="Century Gothic" panose="020B0502020202020204" pitchFamily="34" charset="0"/>
                <a:ea typeface="Calibri" panose="020F0502020204030204" pitchFamily="34" charset="0"/>
                <a:cs typeface="Times New Roman" panose="02020603050405020304" pitchFamily="18" charset="0"/>
              </a:rPr>
              <a:t>A lapse</a:t>
            </a:r>
            <a:r>
              <a:rPr lang="en-GB" sz="1200" dirty="0">
                <a:effectLst/>
                <a:latin typeface="Century Gothic" panose="020B0502020202020204" pitchFamily="34" charset="0"/>
                <a:ea typeface="Calibri" panose="020F0502020204030204" pitchFamily="34" charset="0"/>
                <a:cs typeface="Times New Roman" panose="02020603050405020304" pitchFamily="18" charset="0"/>
              </a:rPr>
              <a:t> is when an individual who has quit smoking has a single cigarette or even just a few puffs on a cigarette.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b="1" dirty="0">
                <a:effectLst/>
                <a:latin typeface="Century Gothic" panose="020B0502020202020204" pitchFamily="34" charset="0"/>
                <a:ea typeface="Calibri" panose="020F0502020204030204" pitchFamily="34" charset="0"/>
                <a:cs typeface="Times New Roman" panose="02020603050405020304" pitchFamily="18" charset="0"/>
              </a:rPr>
              <a:t>Relapse</a:t>
            </a:r>
            <a:r>
              <a:rPr lang="en-GB" sz="1200" dirty="0">
                <a:effectLst/>
                <a:latin typeface="Century Gothic" panose="020B0502020202020204" pitchFamily="34" charset="0"/>
                <a:ea typeface="Calibri" panose="020F0502020204030204" pitchFamily="34" charset="0"/>
                <a:cs typeface="Times New Roman" panose="02020603050405020304" pitchFamily="18" charset="0"/>
              </a:rPr>
              <a:t> is when the individual returns to regular smoking.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Times New Roman" panose="02020603050405020304" pitchFamily="18" charset="0"/>
              </a:rPr>
              <a:t>Because of the addictive nature or tobacco smoking and the personal challenges individuals attempting to quit may face, lapses are part of many quit attempts and relapse is common.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Times New Roman" panose="02020603050405020304" pitchFamily="18" charset="0"/>
              </a:rPr>
              <a:t>While lapses are a normal part of the quitting process, they can quickly lead to a relapse back to regular smoking.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Times New Roman" panose="02020603050405020304" pitchFamily="18" charset="0"/>
              </a:rPr>
              <a:t>Please note, though, that relapse does not mean that the individuals doesn’t want to quit, is weak or not motivated – it is just part and parcel of their quit journey.</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Times New Roman" panose="02020603050405020304" pitchFamily="18" charset="0"/>
              </a:rPr>
              <a:t>Now let’s have a look at a short video.</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dirty="0"/>
          </a:p>
        </p:txBody>
      </p:sp>
    </p:spTree>
    <p:extLst>
      <p:ext uri="{BB962C8B-B14F-4D97-AF65-F5344CB8AC3E}">
        <p14:creationId xmlns:p14="http://schemas.microsoft.com/office/powerpoint/2010/main" val="4389697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dirty="0">
                <a:effectLst/>
                <a:latin typeface="Century Gothic" panose="020B0502020202020204" pitchFamily="34" charset="0"/>
                <a:ea typeface="Calibri" panose="020F0502020204030204" pitchFamily="34" charset="0"/>
                <a:cs typeface="Arial" panose="020B0604020202020204" pitchFamily="34" charset="0"/>
              </a:rPr>
              <a:t>Play film clip: Lapse (24 seconds) – had one cigarette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Ask participants how they would handle this situation, what would you say?</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Calibri" panose="020F0502020204030204" pitchFamily="34" charset="0"/>
                <a:cs typeface="Arial" panose="020B0604020202020204" pitchFamily="34" charset="0"/>
              </a:rPr>
              <a:t>The good news is that that cigarette didn’t lead to more, credit to you for getting back on track and coming back this week.</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Calibri" panose="020F0502020204030204" pitchFamily="34" charset="0"/>
                <a:cs typeface="Arial" panose="020B0604020202020204" pitchFamily="34" charset="0"/>
              </a:rPr>
              <a:t>You still have a chance to turn this around, all is not lost.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Calibri" panose="020F0502020204030204" pitchFamily="34" charset="0"/>
                <a:cs typeface="Arial" panose="020B0604020202020204" pitchFamily="34" charset="0"/>
              </a:rPr>
              <a:t>It may help if we review what led up to that one cigarette and how you might address that situation if it came up again. We can also discuss your medication, how much you are using and how you are finding it.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It may also be helpful to explore with this patient where they obtained the cigarettes. Were they from a friend or partner, or did they buy them? Do they still have them?</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dirty="0"/>
          </a:p>
        </p:txBody>
      </p:sp>
    </p:spTree>
    <p:extLst>
      <p:ext uri="{BB962C8B-B14F-4D97-AF65-F5344CB8AC3E}">
        <p14:creationId xmlns:p14="http://schemas.microsoft.com/office/powerpoint/2010/main" val="35917435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956961"/>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5139778"/>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5508946"/>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4770610"/>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424426-9EA0-2F80-518F-B1E6C04AF998}"/>
              </a:ext>
            </a:extLst>
          </p:cNvPr>
          <p:cNvPicPr>
            <a:picLocks noChangeAspect="1"/>
          </p:cNvPicPr>
          <p:nvPr userDrawn="1"/>
        </p:nvPicPr>
        <p:blipFill>
          <a:blip r:embed="rId2"/>
          <a:src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5250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389980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849757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57394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8445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328617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09345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5087424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
        <p:nvSpPr>
          <p:cNvPr id="4" name="Subtitle 2">
            <a:extLst>
              <a:ext uri="{FF2B5EF4-FFF2-40B4-BE49-F238E27FC236}">
                <a16:creationId xmlns:a16="http://schemas.microsoft.com/office/drawing/2014/main" id="{5D5354D8-9E79-F53A-AE4D-8476D4C51D42}"/>
              </a:ext>
            </a:extLst>
          </p:cNvPr>
          <p:cNvSpPr>
            <a:spLocks noGrp="1"/>
          </p:cNvSpPr>
          <p:nvPr>
            <p:ph type="subTitle" idx="1"/>
          </p:nvPr>
        </p:nvSpPr>
        <p:spPr>
          <a:xfrm>
            <a:off x="952500" y="1239656"/>
            <a:ext cx="7200900" cy="4344935"/>
          </a:xfrm>
        </p:spPr>
        <p:txBody>
          <a:bodyPr anchor="ctr">
            <a:noAutofit/>
          </a:bodyPr>
          <a:lstStyle>
            <a:lvl1pPr marL="0" indent="0" algn="ctr">
              <a:lnSpc>
                <a:spcPts val="15000"/>
              </a:lnSpc>
              <a:spcBef>
                <a:spcPts val="0"/>
              </a:spcBef>
              <a:spcAft>
                <a:spcPts val="0"/>
              </a:spcAft>
              <a:buNone/>
              <a:defRPr sz="1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599206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CDCA11-03B8-6646-AE16-91CB8EE8D86C}"/>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CB023386-0522-9942-AAAD-B5EDFBC1B607}"/>
              </a:ext>
            </a:extLst>
          </p:cNvPr>
          <p:cNvPicPr>
            <a:picLocks noChangeAspect="1"/>
          </p:cNvPicPr>
          <p:nvPr userDrawn="1"/>
        </p:nvPicPr>
        <p:blipFill>
          <a:blip r:embed="rId3"/>
          <a:stretch>
            <a:fillRect/>
          </a:stretch>
        </p:blipFill>
        <p:spPr>
          <a:xfrm>
            <a:off x="2520225" y="2133600"/>
            <a:ext cx="4103550" cy="2274794"/>
          </a:xfrm>
          <a:prstGeom prst="rect">
            <a:avLst/>
          </a:prstGeom>
          <a:effectLst>
            <a:outerShdw blurRad="254000" dist="38100" dir="5400000" algn="ctr" rotWithShape="0">
              <a:srgbClr val="000000">
                <a:alpha val="25000"/>
              </a:srgbClr>
            </a:outerShdw>
          </a:effectLst>
        </p:spPr>
      </p:pic>
    </p:spTree>
    <p:extLst>
      <p:ext uri="{BB962C8B-B14F-4D97-AF65-F5344CB8AC3E}">
        <p14:creationId xmlns:p14="http://schemas.microsoft.com/office/powerpoint/2010/main" val="3756965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rotWithShape="1">
          <a:blip r:embed="rId2"/>
          <a:srcRect t="-4" b="21262"/>
          <a:stretch/>
        </p:blipFill>
        <p:spPr>
          <a:xfrm>
            <a:off x="0" y="0"/>
            <a:ext cx="9144000" cy="5400000"/>
          </a:xfrm>
          <a:prstGeom prst="rect">
            <a:avLst/>
          </a:prstGeom>
          <a:effectLst>
            <a:outerShdw blurRad="328814" dist="76200" dir="5400000" algn="ctr" rotWithShape="0">
              <a:srgbClr val="000000">
                <a:alpha val="20000"/>
              </a:srgbClr>
            </a:outerShdw>
          </a:effectLst>
        </p:spPr>
      </p:pic>
      <p:sp>
        <p:nvSpPr>
          <p:cNvPr id="3" name="Subtitle 2"/>
          <p:cNvSpPr>
            <a:spLocks noGrp="1"/>
          </p:cNvSpPr>
          <p:nvPr>
            <p:ph type="subTitle" idx="1"/>
          </p:nvPr>
        </p:nvSpPr>
        <p:spPr>
          <a:xfrm>
            <a:off x="952500" y="818745"/>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3980827"/>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4349995"/>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3611659"/>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Tree>
    <p:extLst>
      <p:ext uri="{BB962C8B-B14F-4D97-AF65-F5344CB8AC3E}">
        <p14:creationId xmlns:p14="http://schemas.microsoft.com/office/powerpoint/2010/main" val="18968255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15405901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le - no modu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956961"/>
            <a:ext cx="7200900" cy="5111079"/>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980607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colour smok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8D5E3B9-E13F-D969-E27B-FA55091C5D42}"/>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4" name="Picture 3">
            <a:extLst>
              <a:ext uri="{FF2B5EF4-FFF2-40B4-BE49-F238E27FC236}">
                <a16:creationId xmlns:a16="http://schemas.microsoft.com/office/drawing/2014/main" id="{820E01E0-77B0-3021-2F5E-65BE08D511E7}"/>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3035538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dirty="0"/>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832810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dirty="0"/>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extLst>
      <p:ext uri="{BB962C8B-B14F-4D97-AF65-F5344CB8AC3E}">
        <p14:creationId xmlns:p14="http://schemas.microsoft.com/office/powerpoint/2010/main" val="3452306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571500" y="1747520"/>
            <a:ext cx="3771900"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571500" y="2438400"/>
            <a:ext cx="3771900" cy="35814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5" name="Text Placeholder 4"/>
          <p:cNvSpPr>
            <a:spLocks noGrp="1"/>
          </p:cNvSpPr>
          <p:nvPr>
            <p:ph type="body" sz="quarter" idx="3"/>
          </p:nvPr>
        </p:nvSpPr>
        <p:spPr>
          <a:xfrm>
            <a:off x="4797425" y="1747520"/>
            <a:ext cx="3736975"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p:cNvSpPr>
            <a:spLocks noGrp="1"/>
          </p:cNvSpPr>
          <p:nvPr>
            <p:ph sz="quarter" idx="4"/>
          </p:nvPr>
        </p:nvSpPr>
        <p:spPr>
          <a:xfrm>
            <a:off x="4797425" y="2438399"/>
            <a:ext cx="3736975" cy="35814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9" name="Footer Placeholder 4">
            <a:extLst>
              <a:ext uri="{FF2B5EF4-FFF2-40B4-BE49-F238E27FC236}">
                <a16:creationId xmlns:a16="http://schemas.microsoft.com/office/drawing/2014/main" id="{3D4D72FC-B28E-CCBB-C752-F3C5195CB0F0}"/>
              </a:ext>
            </a:extLst>
          </p:cNvPr>
          <p:cNvSpPr>
            <a:spLocks noGrp="1"/>
          </p:cNvSpPr>
          <p:nvPr>
            <p:ph type="ftr" sz="quarter" idx="10"/>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dirty="0"/>
              <a:t>Click to edit Master title style</a:t>
            </a:r>
            <a:endParaRPr lang="en-US" dirty="0"/>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iz">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4AF809-039D-21B8-03A5-8265304F04EF}"/>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4797636"/>
            <a:ext cx="7200900" cy="1344372"/>
          </a:xfrm>
        </p:spPr>
        <p:txBody>
          <a:bodyPr anchor="ctr">
            <a:noAutofit/>
          </a:bodyPr>
          <a:lstStyle>
            <a:lvl1pPr marL="0" indent="0" algn="ctr">
              <a:lnSpc>
                <a:spcPts val="4800"/>
              </a:lnSpc>
              <a:spcBef>
                <a:spcPts val="0"/>
              </a:spcBef>
              <a:spcAft>
                <a:spcPts val="0"/>
              </a:spcAft>
              <a:buNone/>
              <a:defRPr sz="4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2131912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1371600"/>
          </a:xfrm>
          <a:prstGeom prst="rect">
            <a:avLst/>
          </a:prstGeom>
          <a:gradFill flip="none" rotWithShape="1">
            <a:gsLst>
              <a:gs pos="13000">
                <a:srgbClr val="00B1FF"/>
              </a:gs>
              <a:gs pos="100000">
                <a:srgbClr val="0070C0">
                  <a:lumMod val="97000"/>
                </a:srgbClr>
              </a:gs>
            </a:gsLst>
            <a:lin ang="5400000" scaled="0"/>
            <a:tileRect/>
          </a:gradFill>
          <a:ln>
            <a:noFill/>
          </a:ln>
          <a:effectLst>
            <a:outerShdw blurRad="317500" dist="76200" dir="5400000" algn="ctr" rotWithShape="0">
              <a:srgbClr val="000000">
                <a:alpha val="20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pic>
        <p:nvPicPr>
          <p:cNvPr id="3" name="Picture 2">
            <a:extLst>
              <a:ext uri="{FF2B5EF4-FFF2-40B4-BE49-F238E27FC236}">
                <a16:creationId xmlns:a16="http://schemas.microsoft.com/office/drawing/2014/main" id="{627806B2-50AB-E041-B28D-8AAC3767974D}"/>
              </a:ext>
            </a:extLst>
          </p:cNvPr>
          <p:cNvPicPr>
            <a:picLocks noChangeAspect="1"/>
          </p:cNvPicPr>
          <p:nvPr userDrawn="1"/>
        </p:nvPicPr>
        <p:blipFill>
          <a:blip r:embed="rId24"/>
          <a:srcRect/>
          <a:stretch/>
        </p:blipFill>
        <p:spPr>
          <a:xfrm>
            <a:off x="3300" y="0"/>
            <a:ext cx="9137400" cy="1370610"/>
          </a:xfrm>
          <a:prstGeom prst="rect">
            <a:avLst/>
          </a:prstGeom>
        </p:spPr>
      </p:pic>
      <p:sp>
        <p:nvSpPr>
          <p:cNvPr id="8" name="Rectangle 7"/>
          <p:cNvSpPr/>
          <p:nvPr userDrawn="1"/>
        </p:nvSpPr>
        <p:spPr>
          <a:xfrm>
            <a:off x="0" y="6248400"/>
            <a:ext cx="9144000" cy="609600"/>
          </a:xfrm>
          <a:prstGeom prst="rect">
            <a:avLst/>
          </a:prstGeom>
          <a:solidFill>
            <a:srgbClr val="00BCB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dirty="0"/>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54" r:id="rId3"/>
    <p:sldLayoutId id="2147483650" r:id="rId4"/>
    <p:sldLayoutId id="2147483658" r:id="rId5"/>
    <p:sldLayoutId id="2147483652" r:id="rId6"/>
    <p:sldLayoutId id="2147483653" r:id="rId7"/>
    <p:sldLayoutId id="2147483657" r:id="rId8"/>
    <p:sldLayoutId id="2147483655" r:id="rId9"/>
    <p:sldLayoutId id="2147483656" r:id="rId10"/>
    <p:sldLayoutId id="2147483660" r:id="rId11"/>
    <p:sldLayoutId id="2147483666" r:id="rId12"/>
    <p:sldLayoutId id="2147483663" r:id="rId13"/>
    <p:sldLayoutId id="2147483664" r:id="rId14"/>
    <p:sldLayoutId id="2147483667" r:id="rId15"/>
    <p:sldLayoutId id="2147483665" r:id="rId16"/>
    <p:sldLayoutId id="2147483668" r:id="rId17"/>
    <p:sldLayoutId id="2147483661" r:id="rId18"/>
    <p:sldLayoutId id="2147483659" r:id="rId19"/>
    <p:sldLayoutId id="2147483669" r:id="rId20"/>
    <p:sldLayoutId id="2147483671" r:id="rId21"/>
    <p:sldLayoutId id="2147483672" r:id="rId22"/>
  </p:sldLayoutIdLst>
  <p:hf hdr="0" dt="0"/>
  <p:txStyles>
    <p:title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26.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4.mov"/><Relationship Id="rId1" Type="http://schemas.microsoft.com/office/2007/relationships/media" Target="../media/media4.mov"/><Relationship Id="rId5" Type="http://schemas.openxmlformats.org/officeDocument/2006/relationships/image" Target="../media/image32.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2.xml"/><Relationship Id="rId1" Type="http://schemas.openxmlformats.org/officeDocument/2006/relationships/slideLayout" Target="../slideLayouts/slideLayout4.xml"/><Relationship Id="rId5" Type="http://schemas.openxmlformats.org/officeDocument/2006/relationships/image" Target="../media/image40.png"/><Relationship Id="rId4" Type="http://schemas.openxmlformats.org/officeDocument/2006/relationships/image" Target="../media/image39.jpg"/></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4v"/><Relationship Id="rId1" Type="http://schemas.microsoft.com/office/2007/relationships/media" Target="../media/media1.m4v"/><Relationship Id="rId5" Type="http://schemas.openxmlformats.org/officeDocument/2006/relationships/image" Target="../media/image15.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8" Type="http://schemas.openxmlformats.org/officeDocument/2006/relationships/image" Target="../media/image20.jpg"/><Relationship Id="rId3" Type="http://schemas.openxmlformats.org/officeDocument/2006/relationships/image" Target="../media/image16.jpg"/><Relationship Id="rId7" Type="http://schemas.openxmlformats.org/officeDocument/2006/relationships/image" Target="../media/image19.jp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23.jpg"/><Relationship Id="rId3" Type="http://schemas.openxmlformats.org/officeDocument/2006/relationships/image" Target="../media/image16.jpg"/><Relationship Id="rId7" Type="http://schemas.openxmlformats.org/officeDocument/2006/relationships/image" Target="../media/image22.jp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7.jpg"/><Relationship Id="rId5" Type="http://schemas.openxmlformats.org/officeDocument/2006/relationships/image" Target="../media/image21.jpg"/><Relationship Id="rId4" Type="http://schemas.openxmlformats.org/officeDocument/2006/relationships/image" Target="../media/image13.png"/><Relationship Id="rId9" Type="http://schemas.openxmlformats.org/officeDocument/2006/relationships/image" Target="../media/image24.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26.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Subtitle 2"/>
          <p:cNvSpPr>
            <a:spLocks noGrp="1"/>
          </p:cNvSpPr>
          <p:nvPr>
            <p:ph type="subTitle" idx="1"/>
          </p:nvPr>
        </p:nvSpPr>
        <p:spPr>
          <a:xfrm>
            <a:off x="847464" y="610518"/>
            <a:ext cx="7200900" cy="2302767"/>
          </a:xfrm>
        </p:spPr>
        <p:txBody>
          <a:bodyPr/>
          <a:lstStyle/>
          <a:p>
            <a:r>
              <a:rPr lang="en-US" sz="2800" dirty="0"/>
              <a:t>Module 15: </a:t>
            </a:r>
          </a:p>
          <a:p>
            <a:r>
              <a:rPr lang="en-GB" sz="2400" b="0" dirty="0">
                <a:effectLst/>
              </a:rPr>
              <a:t>Follow-up sessions: </a:t>
            </a:r>
            <a:r>
              <a:rPr lang="en-US" sz="2400" b="0" dirty="0">
                <a:effectLst/>
              </a:rPr>
              <a:t>staying on track and preventing relapse, dealing with setbacks </a:t>
            </a:r>
            <a:endParaRPr lang="en-US" sz="2400" b="0" dirty="0"/>
          </a:p>
          <a:p>
            <a:br>
              <a:rPr lang="en-GB" sz="2800" b="0" dirty="0">
                <a:effectLst/>
              </a:rPr>
            </a:br>
            <a:endParaRPr lang="en-GB" sz="2800" b="0" dirty="0">
              <a:effectLst/>
            </a:endParaRPr>
          </a:p>
        </p:txBody>
      </p:sp>
      <p:sp>
        <p:nvSpPr>
          <p:cNvPr id="4" name="Text Placeholder 3"/>
          <p:cNvSpPr>
            <a:spLocks noGrp="1"/>
          </p:cNvSpPr>
          <p:nvPr>
            <p:ph type="body" sz="quarter" idx="11"/>
          </p:nvPr>
        </p:nvSpPr>
        <p:spPr>
          <a:xfrm>
            <a:off x="847464" y="4096189"/>
            <a:ext cx="7728857" cy="1243725"/>
          </a:xfrm>
        </p:spPr>
        <p:txBody>
          <a:bodyPr/>
          <a:lstStyle/>
          <a:p>
            <a:endParaRPr lang="en-US" sz="2000" dirty="0"/>
          </a:p>
          <a:p>
            <a:r>
              <a:rPr lang="en-US" sz="2000" dirty="0">
                <a:solidFill>
                  <a:schemeClr val="bg2">
                    <a:lumMod val="95000"/>
                  </a:schemeClr>
                </a:solidFill>
                <a:latin typeface="Century Gothic" panose="020B0502020202020204" pitchFamily="34" charset="0"/>
              </a:rPr>
              <a:t>Community mental health tobacco treatment training</a:t>
            </a:r>
          </a:p>
          <a:p>
            <a:endParaRPr lang="en-US" sz="2000" b="1" dirty="0">
              <a:solidFill>
                <a:schemeClr val="accent1">
                  <a:lumMod val="60000"/>
                  <a:lumOff val="40000"/>
                </a:schemeClr>
              </a:solidFill>
            </a:endParaRPr>
          </a:p>
          <a:p>
            <a:endParaRPr lang="en-US" sz="2000" b="1" dirty="0"/>
          </a:p>
          <a:p>
            <a:endParaRPr lang="en-US" sz="2000" dirty="0"/>
          </a:p>
        </p:txBody>
      </p:sp>
      <p:sp>
        <p:nvSpPr>
          <p:cNvPr id="2" name="TextBox 1">
            <a:extLst>
              <a:ext uri="{FF2B5EF4-FFF2-40B4-BE49-F238E27FC236}">
                <a16:creationId xmlns:a16="http://schemas.microsoft.com/office/drawing/2014/main" id="{51D85D23-5D18-1843-8079-0A95AB4BF93D}"/>
              </a:ext>
            </a:extLst>
          </p:cNvPr>
          <p:cNvSpPr txBox="1"/>
          <p:nvPr/>
        </p:nvSpPr>
        <p:spPr bwMode="auto">
          <a:xfrm>
            <a:off x="1322614" y="5617029"/>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3" name="TextBox 2">
            <a:extLst>
              <a:ext uri="{FF2B5EF4-FFF2-40B4-BE49-F238E27FC236}">
                <a16:creationId xmlns:a16="http://schemas.microsoft.com/office/drawing/2014/main" id="{1F4284A4-9C68-5C46-9A53-78EC5D066B21}"/>
              </a:ext>
            </a:extLst>
          </p:cNvPr>
          <p:cNvSpPr txBox="1"/>
          <p:nvPr/>
        </p:nvSpPr>
        <p:spPr bwMode="auto">
          <a:xfrm>
            <a:off x="1289957" y="5894614"/>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5" name="TextBox 4">
            <a:extLst>
              <a:ext uri="{FF2B5EF4-FFF2-40B4-BE49-F238E27FC236}">
                <a16:creationId xmlns:a16="http://schemas.microsoft.com/office/drawing/2014/main" id="{67EBC41D-2F00-8B4B-A16D-9825C6C7588B}"/>
              </a:ext>
            </a:extLst>
          </p:cNvPr>
          <p:cNvSpPr txBox="1"/>
          <p:nvPr/>
        </p:nvSpPr>
        <p:spPr bwMode="auto">
          <a:xfrm>
            <a:off x="1094014" y="6057900"/>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grpSp>
        <p:nvGrpSpPr>
          <p:cNvPr id="13" name="Group 12">
            <a:extLst>
              <a:ext uri="{FF2B5EF4-FFF2-40B4-BE49-F238E27FC236}">
                <a16:creationId xmlns:a16="http://schemas.microsoft.com/office/drawing/2014/main" id="{82211ECD-F23B-1568-3F51-9FDA5186F12C}"/>
              </a:ext>
            </a:extLst>
          </p:cNvPr>
          <p:cNvGrpSpPr/>
          <p:nvPr/>
        </p:nvGrpSpPr>
        <p:grpSpPr>
          <a:xfrm>
            <a:off x="923925" y="5815661"/>
            <a:ext cx="3787968" cy="558364"/>
            <a:chOff x="1921977" y="2477000"/>
            <a:chExt cx="5172063" cy="762386"/>
          </a:xfrm>
        </p:grpSpPr>
        <p:pic>
          <p:nvPicPr>
            <p:cNvPr id="15" name="Picture 14">
              <a:extLst>
                <a:ext uri="{FF2B5EF4-FFF2-40B4-BE49-F238E27FC236}">
                  <a16:creationId xmlns:a16="http://schemas.microsoft.com/office/drawing/2014/main" id="{7070C99E-C653-4564-FCE3-8437E1594E73}"/>
                </a:ext>
              </a:extLst>
            </p:cNvPr>
            <p:cNvPicPr>
              <a:picLocks noChangeAspect="1"/>
            </p:cNvPicPr>
            <p:nvPr/>
          </p:nvPicPr>
          <p:blipFill>
            <a:blip r:embed="rId3"/>
            <a:stretch>
              <a:fillRect/>
            </a:stretch>
          </p:blipFill>
          <p:spPr>
            <a:xfrm>
              <a:off x="1921977" y="2477000"/>
              <a:ext cx="1654724" cy="762386"/>
            </a:xfrm>
            <a:prstGeom prst="rect">
              <a:avLst/>
            </a:prstGeom>
          </p:spPr>
        </p:pic>
        <p:pic>
          <p:nvPicPr>
            <p:cNvPr id="16" name="Picture 15">
              <a:extLst>
                <a:ext uri="{FF2B5EF4-FFF2-40B4-BE49-F238E27FC236}">
                  <a16:creationId xmlns:a16="http://schemas.microsoft.com/office/drawing/2014/main" id="{A997132F-4134-DC62-7959-CF865BD12155}"/>
                </a:ext>
              </a:extLst>
            </p:cNvPr>
            <p:cNvPicPr>
              <a:picLocks noChangeAspect="1"/>
            </p:cNvPicPr>
            <p:nvPr/>
          </p:nvPicPr>
          <p:blipFill>
            <a:blip r:embed="rId4"/>
            <a:stretch>
              <a:fillRect/>
            </a:stretch>
          </p:blipFill>
          <p:spPr>
            <a:xfrm>
              <a:off x="4555641" y="2477000"/>
              <a:ext cx="2538399" cy="762386"/>
            </a:xfrm>
            <a:prstGeom prst="rect">
              <a:avLst/>
            </a:prstGeom>
          </p:spPr>
        </p:pic>
      </p:grpSp>
      <p:pic>
        <p:nvPicPr>
          <p:cNvPr id="6" name="Picture 5">
            <a:extLst>
              <a:ext uri="{FF2B5EF4-FFF2-40B4-BE49-F238E27FC236}">
                <a16:creationId xmlns:a16="http://schemas.microsoft.com/office/drawing/2014/main" id="{804ABB65-7913-4405-621F-C2DEC2483FEB}"/>
              </a:ext>
            </a:extLst>
          </p:cNvPr>
          <p:cNvPicPr>
            <a:picLocks noChangeAspect="1"/>
          </p:cNvPicPr>
          <p:nvPr/>
        </p:nvPicPr>
        <p:blipFill>
          <a:blip r:embed="rId5"/>
          <a:srcRect/>
          <a:stretch/>
        </p:blipFill>
        <p:spPr>
          <a:xfrm>
            <a:off x="847464" y="2612391"/>
            <a:ext cx="3363677" cy="1978633"/>
          </a:xfrm>
          <a:prstGeom prst="rect">
            <a:avLst/>
          </a:prstGeom>
          <a:effectLst>
            <a:outerShdw blurRad="254000" dist="50800" dir="5400000" algn="ctr" rotWithShape="0">
              <a:srgbClr val="000000">
                <a:alpha val="50000"/>
              </a:srgbClr>
            </a:outerShdw>
          </a:effectLst>
        </p:spPr>
      </p:pic>
    </p:spTree>
    <p:extLst>
      <p:ext uri="{BB962C8B-B14F-4D97-AF65-F5344CB8AC3E}">
        <p14:creationId xmlns:p14="http://schemas.microsoft.com/office/powerpoint/2010/main" val="36019424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F26DF-8A5E-0B3C-73AB-C4E78E2B95DF}"/>
              </a:ext>
            </a:extLst>
          </p:cNvPr>
          <p:cNvSpPr>
            <a:spLocks noGrp="1"/>
          </p:cNvSpPr>
          <p:nvPr>
            <p:ph type="title"/>
          </p:nvPr>
        </p:nvSpPr>
        <p:spPr/>
        <p:txBody>
          <a:bodyPr/>
          <a:lstStyle/>
          <a:p>
            <a:r>
              <a:rPr lang="en-US" dirty="0"/>
              <a:t>Strategies aimed at preventing relapse</a:t>
            </a:r>
          </a:p>
        </p:txBody>
      </p:sp>
      <p:sp>
        <p:nvSpPr>
          <p:cNvPr id="3" name="Text Placeholder 2">
            <a:extLst>
              <a:ext uri="{FF2B5EF4-FFF2-40B4-BE49-F238E27FC236}">
                <a16:creationId xmlns:a16="http://schemas.microsoft.com/office/drawing/2014/main" id="{43E25D0D-44C1-08C2-019E-5271554933FD}"/>
              </a:ext>
            </a:extLst>
          </p:cNvPr>
          <p:cNvSpPr>
            <a:spLocks noGrp="1"/>
          </p:cNvSpPr>
          <p:nvPr>
            <p:ph type="body" idx="12"/>
          </p:nvPr>
        </p:nvSpPr>
        <p:spPr>
          <a:xfrm>
            <a:off x="571500" y="1666747"/>
            <a:ext cx="7966604" cy="479156"/>
          </a:xfrm>
        </p:spPr>
        <p:txBody>
          <a:bodyPr/>
          <a:lstStyle/>
          <a:p>
            <a:pPr marL="0" indent="0" algn="ctr">
              <a:buNone/>
            </a:pPr>
            <a:r>
              <a:rPr lang="en-US" b="1" dirty="0">
                <a:solidFill>
                  <a:schemeClr val="accent1"/>
                </a:solidFill>
              </a:rPr>
              <a:t>Evidence for effective relapse prevention strategies is lacking</a:t>
            </a:r>
          </a:p>
        </p:txBody>
      </p:sp>
      <p:sp>
        <p:nvSpPr>
          <p:cNvPr id="4" name="Footer Placeholder 3">
            <a:extLst>
              <a:ext uri="{FF2B5EF4-FFF2-40B4-BE49-F238E27FC236}">
                <a16:creationId xmlns:a16="http://schemas.microsoft.com/office/drawing/2014/main" id="{730998EA-1607-2BB6-D248-7DE8CA556081}"/>
              </a:ext>
            </a:extLst>
          </p:cNvPr>
          <p:cNvSpPr>
            <a:spLocks noGrp="1"/>
          </p:cNvSpPr>
          <p:nvPr>
            <p:ph type="ftr" sz="quarter" idx="3"/>
          </p:nvPr>
        </p:nvSpPr>
        <p:spPr/>
        <p:txBody>
          <a:bodyPr/>
          <a:lstStyle/>
          <a:p>
            <a:pPr>
              <a:defRPr/>
            </a:pPr>
            <a:r>
              <a:rPr lang="en-US" b="1" dirty="0"/>
              <a:t>Community mental health tobacco treatment training </a:t>
            </a:r>
            <a:r>
              <a:rPr lang="en-US" dirty="0"/>
              <a:t>-</a:t>
            </a:r>
            <a:r>
              <a:rPr lang="en-US" b="1" dirty="0"/>
              <a:t> </a:t>
            </a:r>
            <a:r>
              <a:rPr lang="en-GB" dirty="0"/>
              <a:t>Follow-up sessions: Staying on track and preventing relapse</a:t>
            </a:r>
            <a:endParaRPr lang="en-US" dirty="0"/>
          </a:p>
          <a:p>
            <a:pPr>
              <a:defRPr/>
            </a:pPr>
            <a:endParaRPr lang="en-US" dirty="0"/>
          </a:p>
        </p:txBody>
      </p:sp>
      <p:pic>
        <p:nvPicPr>
          <p:cNvPr id="5" name="Picture 4">
            <a:extLst>
              <a:ext uri="{FF2B5EF4-FFF2-40B4-BE49-F238E27FC236}">
                <a16:creationId xmlns:a16="http://schemas.microsoft.com/office/drawing/2014/main" id="{50F398D3-6BE9-083A-9714-E4837EE50F93}"/>
              </a:ext>
            </a:extLst>
          </p:cNvPr>
          <p:cNvPicPr>
            <a:picLocks noChangeAspect="1"/>
          </p:cNvPicPr>
          <p:nvPr/>
        </p:nvPicPr>
        <p:blipFill>
          <a:blip r:embed="rId3"/>
          <a:srcRect/>
          <a:stretch/>
        </p:blipFill>
        <p:spPr>
          <a:xfrm>
            <a:off x="623976" y="2298462"/>
            <a:ext cx="1282371" cy="1282371"/>
          </a:xfrm>
          <a:prstGeom prst="rect">
            <a:avLst/>
          </a:prstGeom>
          <a:effectLst>
            <a:outerShdw blurRad="254000" dist="63500" dir="5400000" algn="ctr" rotWithShape="0">
              <a:srgbClr val="000000">
                <a:alpha val="20000"/>
              </a:srgbClr>
            </a:outerShdw>
          </a:effectLst>
        </p:spPr>
      </p:pic>
      <p:sp>
        <p:nvSpPr>
          <p:cNvPr id="6" name="TextBox 5">
            <a:extLst>
              <a:ext uri="{FF2B5EF4-FFF2-40B4-BE49-F238E27FC236}">
                <a16:creationId xmlns:a16="http://schemas.microsoft.com/office/drawing/2014/main" id="{045310C2-5833-5F7B-F148-133823226A70}"/>
              </a:ext>
            </a:extLst>
          </p:cNvPr>
          <p:cNvSpPr txBox="1"/>
          <p:nvPr/>
        </p:nvSpPr>
        <p:spPr>
          <a:xfrm>
            <a:off x="547895" y="3722764"/>
            <a:ext cx="1434532" cy="1922129"/>
          </a:xfrm>
          <a:prstGeom prst="rect">
            <a:avLst/>
          </a:prstGeom>
          <a:noFill/>
        </p:spPr>
        <p:txBody>
          <a:bodyPr wrap="square" rtlCol="0">
            <a:noAutofit/>
          </a:bodyPr>
          <a:lstStyle/>
          <a:p>
            <a:pPr algn="ctr">
              <a:lnSpc>
                <a:spcPts val="1600"/>
              </a:lnSpc>
            </a:pPr>
            <a:r>
              <a:rPr lang="en-US" sz="1300" dirty="0">
                <a:latin typeface="Arial" panose="020B0604020202020204" pitchFamily="34" charset="0"/>
                <a:cs typeface="Arial" panose="020B0604020202020204" pitchFamily="34" charset="0"/>
              </a:rPr>
              <a:t>Remind patients of the nature </a:t>
            </a:r>
          </a:p>
          <a:p>
            <a:pPr algn="ctr">
              <a:lnSpc>
                <a:spcPts val="1600"/>
              </a:lnSpc>
            </a:pPr>
            <a:r>
              <a:rPr lang="en-US" sz="1300" dirty="0">
                <a:latin typeface="Arial" panose="020B0604020202020204" pitchFamily="34" charset="0"/>
                <a:cs typeface="Arial" panose="020B0604020202020204" pitchFamily="34" charset="0"/>
              </a:rPr>
              <a:t>of tobacco dependence and </a:t>
            </a:r>
            <a:br>
              <a:rPr lang="en-US" sz="1300" dirty="0">
                <a:latin typeface="Arial" panose="020B0604020202020204" pitchFamily="34" charset="0"/>
                <a:cs typeface="Arial" panose="020B0604020202020204" pitchFamily="34" charset="0"/>
              </a:rPr>
            </a:br>
            <a:r>
              <a:rPr lang="en-US" sz="1300" dirty="0">
                <a:latin typeface="Arial" panose="020B0604020202020204" pitchFamily="34" charset="0"/>
                <a:cs typeface="Arial" panose="020B0604020202020204" pitchFamily="34" charset="0"/>
              </a:rPr>
              <a:t>reinforce the importance of maintaining the ‘not a puff’ rule</a:t>
            </a:r>
          </a:p>
        </p:txBody>
      </p:sp>
      <p:sp>
        <p:nvSpPr>
          <p:cNvPr id="11" name="TextBox 10">
            <a:extLst>
              <a:ext uri="{FF2B5EF4-FFF2-40B4-BE49-F238E27FC236}">
                <a16:creationId xmlns:a16="http://schemas.microsoft.com/office/drawing/2014/main" id="{8D610F54-3495-6611-B78E-DB679BAA59A3}"/>
              </a:ext>
            </a:extLst>
          </p:cNvPr>
          <p:cNvSpPr txBox="1"/>
          <p:nvPr/>
        </p:nvSpPr>
        <p:spPr>
          <a:xfrm>
            <a:off x="2201314" y="3722764"/>
            <a:ext cx="1434532" cy="1922129"/>
          </a:xfrm>
          <a:prstGeom prst="rect">
            <a:avLst/>
          </a:prstGeom>
          <a:noFill/>
        </p:spPr>
        <p:txBody>
          <a:bodyPr wrap="square" rtlCol="0">
            <a:noAutofit/>
          </a:bodyPr>
          <a:lstStyle/>
          <a:p>
            <a:pPr algn="ctr">
              <a:lnSpc>
                <a:spcPts val="1600"/>
              </a:lnSpc>
            </a:pPr>
            <a:r>
              <a:rPr lang="en-US" sz="1300" dirty="0">
                <a:latin typeface="Arial" panose="020B0604020202020204" pitchFamily="34" charset="0"/>
                <a:cs typeface="Arial" panose="020B0604020202020204" pitchFamily="34" charset="0"/>
              </a:rPr>
              <a:t>Extend use </a:t>
            </a:r>
          </a:p>
          <a:p>
            <a:pPr algn="ctr">
              <a:lnSpc>
                <a:spcPts val="1600"/>
              </a:lnSpc>
            </a:pPr>
            <a:r>
              <a:rPr lang="en-US" sz="1300" dirty="0">
                <a:latin typeface="Arial" panose="020B0604020202020204" pitchFamily="34" charset="0"/>
                <a:cs typeface="Arial" panose="020B0604020202020204" pitchFamily="34" charset="0"/>
              </a:rPr>
              <a:t>of NRT, vape </a:t>
            </a:r>
          </a:p>
          <a:p>
            <a:pPr algn="ctr">
              <a:lnSpc>
                <a:spcPts val="1600"/>
              </a:lnSpc>
            </a:pPr>
            <a:r>
              <a:rPr lang="en-US" sz="1300" dirty="0">
                <a:latin typeface="Arial" panose="020B0604020202020204" pitchFamily="34" charset="0"/>
                <a:cs typeface="Arial" panose="020B0604020202020204" pitchFamily="34" charset="0"/>
              </a:rPr>
              <a:t>or other stop smoking medication</a:t>
            </a:r>
          </a:p>
        </p:txBody>
      </p:sp>
      <p:pic>
        <p:nvPicPr>
          <p:cNvPr id="19" name="Picture 18">
            <a:extLst>
              <a:ext uri="{FF2B5EF4-FFF2-40B4-BE49-F238E27FC236}">
                <a16:creationId xmlns:a16="http://schemas.microsoft.com/office/drawing/2014/main" id="{1E8E5FEC-C02C-14BC-1575-EF5D9A24D25E}"/>
              </a:ext>
            </a:extLst>
          </p:cNvPr>
          <p:cNvPicPr>
            <a:picLocks noChangeAspect="1"/>
          </p:cNvPicPr>
          <p:nvPr/>
        </p:nvPicPr>
        <p:blipFill>
          <a:blip r:embed="rId4"/>
          <a:srcRect/>
          <a:stretch/>
        </p:blipFill>
        <p:spPr>
          <a:xfrm>
            <a:off x="2277395" y="2298462"/>
            <a:ext cx="1282371" cy="1282371"/>
          </a:xfrm>
          <a:prstGeom prst="rect">
            <a:avLst/>
          </a:prstGeom>
          <a:effectLst>
            <a:outerShdw blurRad="254000" dist="63500" dir="5400000" algn="ctr" rotWithShape="0">
              <a:srgbClr val="000000">
                <a:alpha val="20000"/>
              </a:srgbClr>
            </a:outerShdw>
          </a:effectLst>
        </p:spPr>
      </p:pic>
      <p:sp>
        <p:nvSpPr>
          <p:cNvPr id="12" name="TextBox 11">
            <a:extLst>
              <a:ext uri="{FF2B5EF4-FFF2-40B4-BE49-F238E27FC236}">
                <a16:creationId xmlns:a16="http://schemas.microsoft.com/office/drawing/2014/main" id="{B035B6E7-10F4-B8A8-39B5-FBDCF66CE3A7}"/>
              </a:ext>
            </a:extLst>
          </p:cNvPr>
          <p:cNvSpPr txBox="1"/>
          <p:nvPr/>
        </p:nvSpPr>
        <p:spPr>
          <a:xfrm>
            <a:off x="3854733" y="3722764"/>
            <a:ext cx="1434532" cy="1922129"/>
          </a:xfrm>
          <a:prstGeom prst="rect">
            <a:avLst/>
          </a:prstGeom>
          <a:noFill/>
        </p:spPr>
        <p:txBody>
          <a:bodyPr wrap="square" rtlCol="0">
            <a:noAutofit/>
          </a:bodyPr>
          <a:lstStyle/>
          <a:p>
            <a:pPr algn="ctr">
              <a:lnSpc>
                <a:spcPts val="1600"/>
              </a:lnSpc>
            </a:pPr>
            <a:r>
              <a:rPr lang="en-US" sz="1300" dirty="0">
                <a:latin typeface="Arial" panose="020B0604020202020204" pitchFamily="34" charset="0"/>
                <a:cs typeface="Arial" panose="020B0604020202020204" pitchFamily="34" charset="0"/>
              </a:rPr>
              <a:t>Remind patient of continued benefits </a:t>
            </a:r>
            <a:br>
              <a:rPr lang="en-US" sz="1300" dirty="0">
                <a:latin typeface="Arial" panose="020B0604020202020204" pitchFamily="34" charset="0"/>
                <a:cs typeface="Arial" panose="020B0604020202020204" pitchFamily="34" charset="0"/>
              </a:rPr>
            </a:br>
            <a:r>
              <a:rPr lang="en-US" sz="1300" dirty="0">
                <a:latin typeface="Arial" panose="020B0604020202020204" pitchFamily="34" charset="0"/>
                <a:cs typeface="Arial" panose="020B0604020202020204" pitchFamily="34" charset="0"/>
              </a:rPr>
              <a:t>of staying smokefree </a:t>
            </a:r>
            <a:br>
              <a:rPr lang="en-US" sz="1300" dirty="0">
                <a:latin typeface="Arial" panose="020B0604020202020204" pitchFamily="34" charset="0"/>
                <a:cs typeface="Arial" panose="020B0604020202020204" pitchFamily="34" charset="0"/>
              </a:rPr>
            </a:br>
            <a:r>
              <a:rPr lang="en-US" sz="1300" dirty="0">
                <a:latin typeface="Arial" panose="020B0604020202020204" pitchFamily="34" charset="0"/>
                <a:cs typeface="Arial" panose="020B0604020202020204" pitchFamily="34" charset="0"/>
              </a:rPr>
              <a:t>and personal motives</a:t>
            </a:r>
          </a:p>
        </p:txBody>
      </p:sp>
      <p:pic>
        <p:nvPicPr>
          <p:cNvPr id="20" name="Picture 19">
            <a:extLst>
              <a:ext uri="{FF2B5EF4-FFF2-40B4-BE49-F238E27FC236}">
                <a16:creationId xmlns:a16="http://schemas.microsoft.com/office/drawing/2014/main" id="{3DF3FBD7-D25C-925F-B6F8-AF3DFFC968E0}"/>
              </a:ext>
            </a:extLst>
          </p:cNvPr>
          <p:cNvPicPr>
            <a:picLocks noChangeAspect="1"/>
          </p:cNvPicPr>
          <p:nvPr/>
        </p:nvPicPr>
        <p:blipFill>
          <a:blip r:embed="rId5"/>
          <a:srcRect/>
          <a:stretch/>
        </p:blipFill>
        <p:spPr>
          <a:xfrm>
            <a:off x="3930814" y="2298462"/>
            <a:ext cx="1282371" cy="1282371"/>
          </a:xfrm>
          <a:prstGeom prst="rect">
            <a:avLst/>
          </a:prstGeom>
          <a:effectLst>
            <a:outerShdw blurRad="254000" dist="63500" dir="5400000" algn="ctr" rotWithShape="0">
              <a:srgbClr val="000000">
                <a:alpha val="20000"/>
              </a:srgbClr>
            </a:outerShdw>
          </a:effectLst>
        </p:spPr>
      </p:pic>
      <p:sp>
        <p:nvSpPr>
          <p:cNvPr id="13" name="TextBox 12">
            <a:extLst>
              <a:ext uri="{FF2B5EF4-FFF2-40B4-BE49-F238E27FC236}">
                <a16:creationId xmlns:a16="http://schemas.microsoft.com/office/drawing/2014/main" id="{892037B1-7520-FDCE-3750-48EE0D166DED}"/>
              </a:ext>
            </a:extLst>
          </p:cNvPr>
          <p:cNvSpPr txBox="1"/>
          <p:nvPr/>
        </p:nvSpPr>
        <p:spPr>
          <a:xfrm>
            <a:off x="5508153" y="3722764"/>
            <a:ext cx="1434532" cy="1922129"/>
          </a:xfrm>
          <a:prstGeom prst="rect">
            <a:avLst/>
          </a:prstGeom>
          <a:noFill/>
        </p:spPr>
        <p:txBody>
          <a:bodyPr wrap="square" rtlCol="0">
            <a:noAutofit/>
          </a:bodyPr>
          <a:lstStyle/>
          <a:p>
            <a:pPr algn="ctr">
              <a:lnSpc>
                <a:spcPts val="1600"/>
              </a:lnSpc>
            </a:pPr>
            <a:r>
              <a:rPr lang="en-US" sz="1300" dirty="0">
                <a:latin typeface="Arial" panose="020B0604020202020204" pitchFamily="34" charset="0"/>
                <a:cs typeface="Arial" panose="020B0604020202020204" pitchFamily="34" charset="0"/>
              </a:rPr>
              <a:t>Enlist the </a:t>
            </a:r>
            <a:br>
              <a:rPr lang="en-US" sz="1300" dirty="0">
                <a:latin typeface="Arial" panose="020B0604020202020204" pitchFamily="34" charset="0"/>
                <a:cs typeface="Arial" panose="020B0604020202020204" pitchFamily="34" charset="0"/>
              </a:rPr>
            </a:br>
            <a:r>
              <a:rPr lang="en-US" sz="1300" dirty="0">
                <a:latin typeface="Arial" panose="020B0604020202020204" pitchFamily="34" charset="0"/>
                <a:cs typeface="Arial" panose="020B0604020202020204" pitchFamily="34" charset="0"/>
              </a:rPr>
              <a:t>support </a:t>
            </a:r>
            <a:br>
              <a:rPr lang="en-US" sz="1300" dirty="0">
                <a:latin typeface="Arial" panose="020B0604020202020204" pitchFamily="34" charset="0"/>
                <a:cs typeface="Arial" panose="020B0604020202020204" pitchFamily="34" charset="0"/>
              </a:rPr>
            </a:br>
            <a:r>
              <a:rPr lang="en-US" sz="1300" dirty="0">
                <a:latin typeface="Arial" panose="020B0604020202020204" pitchFamily="34" charset="0"/>
                <a:cs typeface="Arial" panose="020B0604020202020204" pitchFamily="34" charset="0"/>
              </a:rPr>
              <a:t>of friends </a:t>
            </a:r>
            <a:br>
              <a:rPr lang="en-US" sz="1300" dirty="0">
                <a:latin typeface="Arial" panose="020B0604020202020204" pitchFamily="34" charset="0"/>
                <a:cs typeface="Arial" panose="020B0604020202020204" pitchFamily="34" charset="0"/>
              </a:rPr>
            </a:br>
            <a:r>
              <a:rPr lang="en-US" sz="1300" dirty="0">
                <a:latin typeface="Arial" panose="020B0604020202020204" pitchFamily="34" charset="0"/>
                <a:cs typeface="Arial" panose="020B0604020202020204" pitchFamily="34" charset="0"/>
              </a:rPr>
              <a:t>and family</a:t>
            </a:r>
          </a:p>
        </p:txBody>
      </p:sp>
      <p:pic>
        <p:nvPicPr>
          <p:cNvPr id="21" name="Picture 20">
            <a:extLst>
              <a:ext uri="{FF2B5EF4-FFF2-40B4-BE49-F238E27FC236}">
                <a16:creationId xmlns:a16="http://schemas.microsoft.com/office/drawing/2014/main" id="{97E16469-A908-5128-A72E-E658CC7CC738}"/>
              </a:ext>
            </a:extLst>
          </p:cNvPr>
          <p:cNvPicPr>
            <a:picLocks noChangeAspect="1"/>
          </p:cNvPicPr>
          <p:nvPr/>
        </p:nvPicPr>
        <p:blipFill>
          <a:blip r:embed="rId6"/>
          <a:srcRect/>
          <a:stretch/>
        </p:blipFill>
        <p:spPr>
          <a:xfrm>
            <a:off x="5584234" y="2298462"/>
            <a:ext cx="1282371" cy="1282371"/>
          </a:xfrm>
          <a:prstGeom prst="rect">
            <a:avLst/>
          </a:prstGeom>
          <a:effectLst>
            <a:outerShdw blurRad="254000" dist="63500" dir="5400000" algn="ctr" rotWithShape="0">
              <a:srgbClr val="000000">
                <a:alpha val="20000"/>
              </a:srgbClr>
            </a:outerShdw>
          </a:effectLst>
        </p:spPr>
      </p:pic>
      <p:sp>
        <p:nvSpPr>
          <p:cNvPr id="14" name="TextBox 13">
            <a:extLst>
              <a:ext uri="{FF2B5EF4-FFF2-40B4-BE49-F238E27FC236}">
                <a16:creationId xmlns:a16="http://schemas.microsoft.com/office/drawing/2014/main" id="{856ABD40-F3B0-A736-44CB-4DA0277DD628}"/>
              </a:ext>
            </a:extLst>
          </p:cNvPr>
          <p:cNvSpPr txBox="1"/>
          <p:nvPr/>
        </p:nvSpPr>
        <p:spPr>
          <a:xfrm>
            <a:off x="7161573" y="3722764"/>
            <a:ext cx="1434532" cy="1922129"/>
          </a:xfrm>
          <a:prstGeom prst="rect">
            <a:avLst/>
          </a:prstGeom>
          <a:noFill/>
        </p:spPr>
        <p:txBody>
          <a:bodyPr wrap="square" rtlCol="0">
            <a:noAutofit/>
          </a:bodyPr>
          <a:lstStyle/>
          <a:p>
            <a:pPr algn="ctr">
              <a:lnSpc>
                <a:spcPts val="1600"/>
              </a:lnSpc>
            </a:pPr>
            <a:r>
              <a:rPr lang="en-US" sz="1300" dirty="0">
                <a:latin typeface="Arial" panose="020B0604020202020204" pitchFamily="34" charset="0"/>
                <a:cs typeface="Arial" panose="020B0604020202020204" pitchFamily="34" charset="0"/>
              </a:rPr>
              <a:t>Prompt patient to anticipate wanting to smoke and to think of possible alternatives when these feelings arise (“If, then” plans)</a:t>
            </a:r>
          </a:p>
        </p:txBody>
      </p:sp>
      <p:pic>
        <p:nvPicPr>
          <p:cNvPr id="22" name="Picture 21">
            <a:extLst>
              <a:ext uri="{FF2B5EF4-FFF2-40B4-BE49-F238E27FC236}">
                <a16:creationId xmlns:a16="http://schemas.microsoft.com/office/drawing/2014/main" id="{B8551480-877C-CE00-DA3D-24C1673C33F2}"/>
              </a:ext>
            </a:extLst>
          </p:cNvPr>
          <p:cNvPicPr>
            <a:picLocks noChangeAspect="1"/>
          </p:cNvPicPr>
          <p:nvPr/>
        </p:nvPicPr>
        <p:blipFill>
          <a:blip r:embed="rId7"/>
          <a:srcRect/>
          <a:stretch/>
        </p:blipFill>
        <p:spPr>
          <a:xfrm>
            <a:off x="7237654" y="2298462"/>
            <a:ext cx="1282371" cy="1282371"/>
          </a:xfrm>
          <a:prstGeom prst="rect">
            <a:avLst/>
          </a:prstGeom>
          <a:effectLst>
            <a:outerShdw blurRad="254000" dist="63500" dir="5400000" algn="ctr" rotWithShape="0">
              <a:srgbClr val="000000">
                <a:alpha val="20000"/>
              </a:srgbClr>
            </a:outerShdw>
          </a:effectLst>
        </p:spPr>
      </p:pic>
    </p:spTree>
    <p:extLst>
      <p:ext uri="{BB962C8B-B14F-4D97-AF65-F5344CB8AC3E}">
        <p14:creationId xmlns:p14="http://schemas.microsoft.com/office/powerpoint/2010/main" val="3595142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500"/>
                            </p:stCondLst>
                            <p:childTnLst>
                              <p:par>
                                <p:cTn id="14" presetID="10" presetClass="entr" presetSubtype="0" fill="hold" grpId="0" nodeType="afterEffect">
                                  <p:stCondLst>
                                    <p:cond delay="5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500"/>
                            </p:stCondLst>
                            <p:childTnLst>
                              <p:par>
                                <p:cTn id="23" presetID="10" presetClass="entr" presetSubtype="0" fill="hold" grpId="0" nodeType="afterEffect">
                                  <p:stCondLst>
                                    <p:cond delay="50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childTnLst>
                          </p:cTn>
                        </p:par>
                        <p:par>
                          <p:cTn id="31" fill="hold">
                            <p:stCondLst>
                              <p:cond delay="500"/>
                            </p:stCondLst>
                            <p:childTnLst>
                              <p:par>
                                <p:cTn id="32" presetID="10" presetClass="entr" presetSubtype="0" fill="hold" grpId="0" nodeType="afterEffect">
                                  <p:stCondLst>
                                    <p:cond delay="50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par>
                          <p:cTn id="40" fill="hold">
                            <p:stCondLst>
                              <p:cond delay="500"/>
                            </p:stCondLst>
                            <p:childTnLst>
                              <p:par>
                                <p:cTn id="41" presetID="10" presetClass="entr" presetSubtype="0" fill="hold" grpId="0" nodeType="afterEffect">
                                  <p:stCondLst>
                                    <p:cond delay="50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par>
                          <p:cTn id="49" fill="hold">
                            <p:stCondLst>
                              <p:cond delay="500"/>
                            </p:stCondLst>
                            <p:childTnLst>
                              <p:par>
                                <p:cTn id="50" presetID="10" presetClass="entr" presetSubtype="0" fill="hold" grpId="0" nodeType="afterEffect">
                                  <p:stCondLst>
                                    <p:cond delay="50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11" grpId="0"/>
      <p:bldP spid="12" grpId="0"/>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E7C591-BCC4-864D-858A-5C6D7C9A7E9F}"/>
              </a:ext>
            </a:extLst>
          </p:cNvPr>
          <p:cNvSpPr>
            <a:spLocks noGrp="1"/>
          </p:cNvSpPr>
          <p:nvPr>
            <p:ph type="title"/>
          </p:nvPr>
        </p:nvSpPr>
        <p:spPr/>
        <p:txBody>
          <a:bodyPr/>
          <a:lstStyle/>
          <a:p>
            <a:r>
              <a:rPr lang="en-US" dirty="0"/>
              <a:t>Cut down, didn’t stop completely</a:t>
            </a:r>
          </a:p>
        </p:txBody>
      </p:sp>
      <p:pic>
        <p:nvPicPr>
          <p:cNvPr id="3" name="18b) Response to lapse.mp4" descr="18b) Response to lapse.mp4">
            <a:hlinkClick r:id="" action="ppaction://media"/>
            <a:extLst>
              <a:ext uri="{FF2B5EF4-FFF2-40B4-BE49-F238E27FC236}">
                <a16:creationId xmlns:a16="http://schemas.microsoft.com/office/drawing/2014/main" id="{ACFF9203-405A-F948-91B0-B4BF19B82B2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376362"/>
            <a:ext cx="9144000" cy="5143501"/>
          </a:xfrm>
          <a:prstGeom prst="rect">
            <a:avLst/>
          </a:prstGeom>
          <a:noFill/>
        </p:spPr>
      </p:pic>
    </p:spTree>
    <p:extLst>
      <p:ext uri="{BB962C8B-B14F-4D97-AF65-F5344CB8AC3E}">
        <p14:creationId xmlns:p14="http://schemas.microsoft.com/office/powerpoint/2010/main" val="886048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07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AED81-3691-644F-876A-4F5734BFD4FC}"/>
              </a:ext>
            </a:extLst>
          </p:cNvPr>
          <p:cNvSpPr>
            <a:spLocks noGrp="1"/>
          </p:cNvSpPr>
          <p:nvPr>
            <p:ph type="title"/>
          </p:nvPr>
        </p:nvSpPr>
        <p:spPr/>
        <p:txBody>
          <a:bodyPr/>
          <a:lstStyle/>
          <a:p>
            <a:r>
              <a:rPr lang="en-US" dirty="0"/>
              <a:t>Quit but high carbon monoxide reading</a:t>
            </a:r>
          </a:p>
        </p:txBody>
      </p:sp>
      <p:pic>
        <p:nvPicPr>
          <p:cNvPr id="3" name="Quit high CO" descr="Quit high CO">
            <a:hlinkClick r:id="" action="ppaction://media"/>
            <a:extLst>
              <a:ext uri="{FF2B5EF4-FFF2-40B4-BE49-F238E27FC236}">
                <a16:creationId xmlns:a16="http://schemas.microsoft.com/office/drawing/2014/main" id="{99253281-3473-6C4E-80B7-4C0852FACA14}"/>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376363"/>
            <a:ext cx="9144000" cy="5143500"/>
          </a:xfrm>
          <a:prstGeom prst="rect">
            <a:avLst/>
          </a:prstGeom>
        </p:spPr>
      </p:pic>
    </p:spTree>
    <p:extLst>
      <p:ext uri="{BB962C8B-B14F-4D97-AF65-F5344CB8AC3E}">
        <p14:creationId xmlns:p14="http://schemas.microsoft.com/office/powerpoint/2010/main" val="964396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615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A1B834-B19B-716B-E9B3-8CA351245AF5}"/>
              </a:ext>
            </a:extLst>
          </p:cNvPr>
          <p:cNvSpPr>
            <a:spLocks noGrp="1"/>
          </p:cNvSpPr>
          <p:nvPr>
            <p:ph type="title"/>
          </p:nvPr>
        </p:nvSpPr>
        <p:spPr/>
        <p:txBody>
          <a:bodyPr/>
          <a:lstStyle/>
          <a:p>
            <a:r>
              <a:rPr lang="en-US" b="1" dirty="0"/>
              <a:t>Advisor tools</a:t>
            </a:r>
            <a:r>
              <a:rPr lang="en-US" dirty="0"/>
              <a:t> – Your coping plan</a:t>
            </a:r>
          </a:p>
        </p:txBody>
      </p:sp>
      <p:sp>
        <p:nvSpPr>
          <p:cNvPr id="3" name="Text Placeholder 2">
            <a:extLst>
              <a:ext uri="{FF2B5EF4-FFF2-40B4-BE49-F238E27FC236}">
                <a16:creationId xmlns:a16="http://schemas.microsoft.com/office/drawing/2014/main" id="{BB100BD7-B317-2DB6-E83D-122060AEED6A}"/>
              </a:ext>
            </a:extLst>
          </p:cNvPr>
          <p:cNvSpPr>
            <a:spLocks noGrp="1"/>
          </p:cNvSpPr>
          <p:nvPr>
            <p:ph type="body" idx="12"/>
          </p:nvPr>
        </p:nvSpPr>
        <p:spPr>
          <a:xfrm>
            <a:off x="571500" y="1902223"/>
            <a:ext cx="3820290" cy="3791086"/>
          </a:xfrm>
        </p:spPr>
        <p:txBody>
          <a:bodyPr/>
          <a:lstStyle/>
          <a:p>
            <a:pPr>
              <a:lnSpc>
                <a:spcPts val="2400"/>
              </a:lnSpc>
              <a:spcBef>
                <a:spcPts val="400"/>
              </a:spcBef>
              <a:spcAft>
                <a:spcPts val="400"/>
              </a:spcAft>
            </a:pPr>
            <a:r>
              <a:rPr lang="en-US" sz="1700" dirty="0"/>
              <a:t>Identify Situations</a:t>
            </a:r>
          </a:p>
          <a:p>
            <a:pPr>
              <a:lnSpc>
                <a:spcPts val="2400"/>
              </a:lnSpc>
              <a:spcBef>
                <a:spcPts val="400"/>
              </a:spcBef>
              <a:spcAft>
                <a:spcPts val="400"/>
              </a:spcAft>
            </a:pPr>
            <a:r>
              <a:rPr lang="en-US" sz="1700" dirty="0"/>
              <a:t>Consider alternatives </a:t>
            </a:r>
          </a:p>
          <a:p>
            <a:pPr>
              <a:lnSpc>
                <a:spcPts val="2400"/>
              </a:lnSpc>
              <a:spcBef>
                <a:spcPts val="400"/>
              </a:spcBef>
              <a:spcAft>
                <a:spcPts val="400"/>
              </a:spcAft>
            </a:pPr>
            <a:r>
              <a:rPr lang="en-US" sz="1700" dirty="0"/>
              <a:t>Agree to Plan </a:t>
            </a:r>
          </a:p>
          <a:p>
            <a:pPr>
              <a:lnSpc>
                <a:spcPts val="2400"/>
              </a:lnSpc>
              <a:spcBef>
                <a:spcPts val="400"/>
              </a:spcBef>
              <a:spcAft>
                <a:spcPts val="400"/>
              </a:spcAft>
            </a:pPr>
            <a:r>
              <a:rPr lang="en-US" sz="1700" dirty="0"/>
              <a:t>Practice </a:t>
            </a:r>
          </a:p>
          <a:p>
            <a:pPr>
              <a:lnSpc>
                <a:spcPts val="2400"/>
              </a:lnSpc>
              <a:spcBef>
                <a:spcPts val="400"/>
              </a:spcBef>
              <a:spcAft>
                <a:spcPts val="400"/>
              </a:spcAft>
            </a:pPr>
            <a:r>
              <a:rPr lang="en-US" sz="1700" dirty="0"/>
              <a:t>Commit </a:t>
            </a:r>
          </a:p>
          <a:p>
            <a:pPr>
              <a:lnSpc>
                <a:spcPts val="2400"/>
              </a:lnSpc>
              <a:spcBef>
                <a:spcPts val="400"/>
              </a:spcBef>
              <a:spcAft>
                <a:spcPts val="400"/>
              </a:spcAft>
            </a:pPr>
            <a:r>
              <a:rPr lang="en-US" sz="1700" dirty="0"/>
              <a:t>Revisit the Plan </a:t>
            </a:r>
          </a:p>
          <a:p>
            <a:pPr>
              <a:lnSpc>
                <a:spcPts val="2400"/>
              </a:lnSpc>
              <a:spcBef>
                <a:spcPts val="400"/>
              </a:spcBef>
              <a:spcAft>
                <a:spcPts val="400"/>
              </a:spcAft>
            </a:pPr>
            <a:r>
              <a:rPr lang="en-US" sz="1700" dirty="0"/>
              <a:t>Course Correct</a:t>
            </a:r>
          </a:p>
          <a:p>
            <a:pPr marL="0" indent="0">
              <a:lnSpc>
                <a:spcPts val="4800"/>
              </a:lnSpc>
              <a:spcBef>
                <a:spcPts val="0"/>
              </a:spcBef>
              <a:spcAft>
                <a:spcPts val="0"/>
              </a:spcAft>
              <a:buNone/>
            </a:pPr>
            <a:r>
              <a:rPr lang="en-US" b="1" dirty="0">
                <a:solidFill>
                  <a:schemeClr val="accent1"/>
                </a:solidFill>
              </a:rPr>
              <a:t>Focus on short intervals…</a:t>
            </a:r>
          </a:p>
          <a:p>
            <a:pPr marL="0" indent="0">
              <a:lnSpc>
                <a:spcPts val="1500"/>
              </a:lnSpc>
              <a:spcBef>
                <a:spcPts val="0"/>
              </a:spcBef>
              <a:spcAft>
                <a:spcPts val="0"/>
              </a:spcAft>
              <a:buNone/>
            </a:pPr>
            <a:r>
              <a:rPr lang="en-US" sz="1700" dirty="0"/>
              <a:t>Today, next day, this week</a:t>
            </a:r>
            <a:br>
              <a:rPr lang="en-US" dirty="0"/>
            </a:br>
            <a:endParaRPr lang="en-US" dirty="0"/>
          </a:p>
        </p:txBody>
      </p:sp>
      <p:sp>
        <p:nvSpPr>
          <p:cNvPr id="4" name="Footer Placeholder 3">
            <a:extLst>
              <a:ext uri="{FF2B5EF4-FFF2-40B4-BE49-F238E27FC236}">
                <a16:creationId xmlns:a16="http://schemas.microsoft.com/office/drawing/2014/main" id="{EA54D915-901A-8DD0-3BAE-71747B65B6E9}"/>
              </a:ext>
            </a:extLst>
          </p:cNvPr>
          <p:cNvSpPr>
            <a:spLocks noGrp="1"/>
          </p:cNvSpPr>
          <p:nvPr>
            <p:ph type="ftr" sz="quarter" idx="3"/>
          </p:nvPr>
        </p:nvSpPr>
        <p:spPr/>
        <p:txBody>
          <a:bodyPr/>
          <a:lstStyle/>
          <a:p>
            <a:pPr>
              <a:defRPr/>
            </a:pPr>
            <a:r>
              <a:rPr lang="en-US" b="1" dirty="0"/>
              <a:t>Community mental health tobacco treatment training </a:t>
            </a:r>
            <a:r>
              <a:rPr lang="en-US" dirty="0"/>
              <a:t>–</a:t>
            </a:r>
            <a:r>
              <a:rPr lang="en-US" b="1" dirty="0"/>
              <a:t> </a:t>
            </a:r>
            <a:r>
              <a:rPr lang="en-GB" dirty="0"/>
              <a:t>Final session and managing setbacks</a:t>
            </a:r>
            <a:endParaRPr lang="en-US" dirty="0"/>
          </a:p>
        </p:txBody>
      </p:sp>
      <p:grpSp>
        <p:nvGrpSpPr>
          <p:cNvPr id="13" name="Group 12">
            <a:extLst>
              <a:ext uri="{FF2B5EF4-FFF2-40B4-BE49-F238E27FC236}">
                <a16:creationId xmlns:a16="http://schemas.microsoft.com/office/drawing/2014/main" id="{0D7ED0E2-3503-6187-77D4-EC77F5C33B71}"/>
              </a:ext>
            </a:extLst>
          </p:cNvPr>
          <p:cNvGrpSpPr/>
          <p:nvPr/>
        </p:nvGrpSpPr>
        <p:grpSpPr>
          <a:xfrm>
            <a:off x="4478557" y="1902222"/>
            <a:ext cx="3917903" cy="3791086"/>
            <a:chOff x="4478557" y="1928918"/>
            <a:chExt cx="3917903" cy="3791086"/>
          </a:xfrm>
        </p:grpSpPr>
        <p:sp>
          <p:nvSpPr>
            <p:cNvPr id="10" name="Rectangle 9">
              <a:extLst>
                <a:ext uri="{FF2B5EF4-FFF2-40B4-BE49-F238E27FC236}">
                  <a16:creationId xmlns:a16="http://schemas.microsoft.com/office/drawing/2014/main" id="{DC6D30D9-37E9-9B26-2B35-D1A285325F30}"/>
                </a:ext>
              </a:extLst>
            </p:cNvPr>
            <p:cNvSpPr/>
            <p:nvPr/>
          </p:nvSpPr>
          <p:spPr bwMode="auto">
            <a:xfrm>
              <a:off x="4478557" y="2460445"/>
              <a:ext cx="3917903" cy="3259559"/>
            </a:xfrm>
            <a:prstGeom prst="rect">
              <a:avLst/>
            </a:prstGeom>
            <a:solidFill>
              <a:srgbClr val="DAF2F3"/>
            </a:solidFill>
            <a:ln w="12700">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1" name="box">
              <a:extLst>
                <a:ext uri="{FF2B5EF4-FFF2-40B4-BE49-F238E27FC236}">
                  <a16:creationId xmlns:a16="http://schemas.microsoft.com/office/drawing/2014/main" id="{12B389EF-CE96-D3B5-85F5-808A13EDC411}"/>
                </a:ext>
              </a:extLst>
            </p:cNvPr>
            <p:cNvSpPr txBox="1">
              <a:spLocks/>
            </p:cNvSpPr>
            <p:nvPr/>
          </p:nvSpPr>
          <p:spPr bwMode="auto">
            <a:xfrm>
              <a:off x="4478557" y="1928918"/>
              <a:ext cx="3917903" cy="531528"/>
            </a:xfrm>
            <a:prstGeom prst="rect">
              <a:avLst/>
            </a:prstGeom>
            <a:gradFill>
              <a:gsLst>
                <a:gs pos="0">
                  <a:schemeClr val="accent1"/>
                </a:gs>
                <a:gs pos="100000">
                  <a:schemeClr val="accent5"/>
                </a:gs>
              </a:gsLst>
              <a:lin ang="5400000" scaled="0"/>
            </a:gradFill>
            <a:ln w="9525">
              <a:noFill/>
              <a:miter lim="800000"/>
              <a:headEnd/>
              <a:tailEnd/>
            </a:ln>
            <a:effectLst/>
          </p:spPr>
          <p:txBody>
            <a:bodyPr vert="horz" wrap="square" lIns="0" tIns="0" rIns="0" bIns="4680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100"/>
                </a:lnSpc>
                <a:buNone/>
              </a:pPr>
              <a:r>
                <a:rPr lang="en-US" b="1" dirty="0">
                  <a:solidFill>
                    <a:schemeClr val="bg1"/>
                  </a:solidFill>
                  <a:latin typeface="Arial" panose="020B0604020202020204" pitchFamily="34" charset="0"/>
                  <a:cs typeface="Arial" panose="020B0604020202020204" pitchFamily="34" charset="0"/>
                </a:rPr>
                <a:t>Tools</a:t>
              </a:r>
            </a:p>
          </p:txBody>
        </p:sp>
      </p:grpSp>
      <p:sp>
        <p:nvSpPr>
          <p:cNvPr id="12" name="Text Placeholder 2">
            <a:extLst>
              <a:ext uri="{FF2B5EF4-FFF2-40B4-BE49-F238E27FC236}">
                <a16:creationId xmlns:a16="http://schemas.microsoft.com/office/drawing/2014/main" id="{C8BCCAF1-3DE4-8AF1-5BF0-C0991FCC5347}"/>
              </a:ext>
            </a:extLst>
          </p:cNvPr>
          <p:cNvSpPr txBox="1">
            <a:spLocks/>
          </p:cNvSpPr>
          <p:nvPr/>
        </p:nvSpPr>
        <p:spPr bwMode="auto">
          <a:xfrm>
            <a:off x="4585348" y="2617714"/>
            <a:ext cx="3644252" cy="295545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71463" indent="-271463">
              <a:lnSpc>
                <a:spcPts val="1900"/>
              </a:lnSpc>
              <a:spcBef>
                <a:spcPts val="100"/>
              </a:spcBef>
              <a:spcAft>
                <a:spcPts val="100"/>
              </a:spcAft>
              <a:buSzPct val="140000"/>
            </a:pPr>
            <a:r>
              <a:rPr lang="en-US" sz="1400" b="1" dirty="0"/>
              <a:t>List situations and possible solutions</a:t>
            </a:r>
          </a:p>
          <a:p>
            <a:pPr marL="271463" indent="-271463">
              <a:lnSpc>
                <a:spcPts val="1900"/>
              </a:lnSpc>
              <a:spcBef>
                <a:spcPts val="100"/>
              </a:spcBef>
              <a:spcAft>
                <a:spcPts val="100"/>
              </a:spcAft>
              <a:buSzPct val="140000"/>
            </a:pPr>
            <a:endParaRPr lang="en-US" sz="1400" b="1" dirty="0"/>
          </a:p>
          <a:p>
            <a:pPr marL="271463" indent="-271463">
              <a:lnSpc>
                <a:spcPts val="1900"/>
              </a:lnSpc>
              <a:spcBef>
                <a:spcPts val="100"/>
              </a:spcBef>
              <a:spcAft>
                <a:spcPts val="100"/>
              </a:spcAft>
              <a:buSzPct val="140000"/>
            </a:pPr>
            <a:r>
              <a:rPr lang="en-US" sz="1400" b="1" dirty="0"/>
              <a:t>Activity ideas sheet</a:t>
            </a:r>
            <a:r>
              <a:rPr lang="en-US" sz="1400" dirty="0"/>
              <a:t> (other tools)</a:t>
            </a:r>
          </a:p>
          <a:p>
            <a:pPr marL="271463" indent="-271463">
              <a:lnSpc>
                <a:spcPts val="1900"/>
              </a:lnSpc>
              <a:spcBef>
                <a:spcPts val="100"/>
              </a:spcBef>
              <a:spcAft>
                <a:spcPts val="100"/>
              </a:spcAft>
              <a:buSzPct val="140000"/>
            </a:pPr>
            <a:endParaRPr lang="en-US" sz="1400" b="1" dirty="0"/>
          </a:p>
          <a:p>
            <a:pPr marL="271463" indent="-271463">
              <a:lnSpc>
                <a:spcPts val="1900"/>
              </a:lnSpc>
              <a:spcBef>
                <a:spcPts val="100"/>
              </a:spcBef>
              <a:spcAft>
                <a:spcPts val="100"/>
              </a:spcAft>
              <a:buSzPct val="140000"/>
            </a:pPr>
            <a:r>
              <a:rPr lang="en-US" sz="1400" b="1" dirty="0"/>
              <a:t>When I </a:t>
            </a:r>
            <a:r>
              <a:rPr lang="en-US" sz="1400" dirty="0"/>
              <a:t> ………. </a:t>
            </a:r>
            <a:r>
              <a:rPr lang="en-US" sz="1400" b="1" dirty="0"/>
              <a:t>, I will instead </a:t>
            </a:r>
            <a:r>
              <a:rPr lang="en-US" sz="1400" dirty="0"/>
              <a:t> ………. </a:t>
            </a:r>
            <a:endParaRPr lang="en-US" sz="1400" b="1" dirty="0"/>
          </a:p>
          <a:p>
            <a:pPr marL="271463" indent="-271463">
              <a:lnSpc>
                <a:spcPts val="1900"/>
              </a:lnSpc>
              <a:spcBef>
                <a:spcPts val="100"/>
              </a:spcBef>
              <a:spcAft>
                <a:spcPts val="100"/>
              </a:spcAft>
              <a:buSzPct val="140000"/>
            </a:pPr>
            <a:endParaRPr lang="en-US" sz="1400" b="1" dirty="0"/>
          </a:p>
          <a:p>
            <a:pPr marL="271463" indent="-271463">
              <a:lnSpc>
                <a:spcPts val="1900"/>
              </a:lnSpc>
              <a:spcBef>
                <a:spcPts val="100"/>
              </a:spcBef>
              <a:spcAft>
                <a:spcPts val="100"/>
              </a:spcAft>
              <a:buSzPct val="140000"/>
            </a:pPr>
            <a:r>
              <a:rPr lang="en-US" sz="1400" b="1" dirty="0"/>
              <a:t>“If</a:t>
            </a:r>
            <a:r>
              <a:rPr lang="en-US" sz="1400" dirty="0"/>
              <a:t> ……….  </a:t>
            </a:r>
            <a:r>
              <a:rPr lang="en-US" sz="1400" b="1" dirty="0"/>
              <a:t>then </a:t>
            </a:r>
            <a:r>
              <a:rPr lang="en-US" sz="1400" dirty="0"/>
              <a:t> ………. </a:t>
            </a:r>
            <a:r>
              <a:rPr lang="en-US" sz="1400" b="1" dirty="0"/>
              <a:t>” plans</a:t>
            </a:r>
          </a:p>
          <a:p>
            <a:pPr marL="271463" indent="-271463">
              <a:lnSpc>
                <a:spcPts val="1900"/>
              </a:lnSpc>
              <a:spcBef>
                <a:spcPts val="100"/>
              </a:spcBef>
              <a:spcAft>
                <a:spcPts val="100"/>
              </a:spcAft>
              <a:buSzPct val="140000"/>
            </a:pPr>
            <a:endParaRPr lang="en-US" sz="1400" b="1" dirty="0"/>
          </a:p>
          <a:p>
            <a:pPr marL="271463" indent="-271463">
              <a:lnSpc>
                <a:spcPts val="1900"/>
              </a:lnSpc>
              <a:spcBef>
                <a:spcPts val="100"/>
              </a:spcBef>
              <a:spcAft>
                <a:spcPts val="100"/>
              </a:spcAft>
              <a:buSzPct val="140000"/>
            </a:pPr>
            <a:r>
              <a:rPr lang="en-US" sz="1400" b="1" dirty="0" err="1"/>
              <a:t>Visualisation</a:t>
            </a:r>
            <a:r>
              <a:rPr lang="en-US" sz="1400" b="1" dirty="0"/>
              <a:t> and role play scenarios </a:t>
            </a:r>
            <a:r>
              <a:rPr lang="en-US" sz="1400" dirty="0"/>
              <a:t>(what will you do and say)</a:t>
            </a:r>
          </a:p>
        </p:txBody>
      </p:sp>
    </p:spTree>
    <p:extLst>
      <p:ext uri="{BB962C8B-B14F-4D97-AF65-F5344CB8AC3E}">
        <p14:creationId xmlns:p14="http://schemas.microsoft.com/office/powerpoint/2010/main" val="1485691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500"/>
                                        <p:tgtEl>
                                          <p:spTgt spid="12">
                                            <p:txEl>
                                              <p:pRg st="0" end="0"/>
                                            </p:txEl>
                                          </p:spTgt>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fade">
                                      <p:cBhvr>
                                        <p:cTn id="15" dur="500"/>
                                        <p:tgtEl>
                                          <p:spTgt spid="12">
                                            <p:txEl>
                                              <p:pRg st="2" end="2"/>
                                            </p:txEl>
                                          </p:spTgt>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12">
                                            <p:txEl>
                                              <p:pRg st="4" end="4"/>
                                            </p:txEl>
                                          </p:spTgt>
                                        </p:tgtEl>
                                        <p:attrNameLst>
                                          <p:attrName>style.visibility</p:attrName>
                                        </p:attrNameLst>
                                      </p:cBhvr>
                                      <p:to>
                                        <p:strVal val="visible"/>
                                      </p:to>
                                    </p:set>
                                    <p:animEffect transition="in" filter="fade">
                                      <p:cBhvr>
                                        <p:cTn id="19" dur="500"/>
                                        <p:tgtEl>
                                          <p:spTgt spid="12">
                                            <p:txEl>
                                              <p:pRg st="4" end="4"/>
                                            </p:txEl>
                                          </p:spTgt>
                                        </p:tgtEl>
                                      </p:cBhvr>
                                    </p:animEffect>
                                  </p:childTnLst>
                                </p:cTn>
                              </p:par>
                            </p:childTnLst>
                          </p:cTn>
                        </p:par>
                        <p:par>
                          <p:cTn id="20" fill="hold">
                            <p:stCondLst>
                              <p:cond delay="3500"/>
                            </p:stCondLst>
                            <p:childTnLst>
                              <p:par>
                                <p:cTn id="21" presetID="10" presetClass="entr" presetSubtype="0" fill="hold" nodeType="afterEffect">
                                  <p:stCondLst>
                                    <p:cond delay="500"/>
                                  </p:stCondLst>
                                  <p:childTnLst>
                                    <p:set>
                                      <p:cBhvr>
                                        <p:cTn id="22" dur="1" fill="hold">
                                          <p:stCondLst>
                                            <p:cond delay="0"/>
                                          </p:stCondLst>
                                        </p:cTn>
                                        <p:tgtEl>
                                          <p:spTgt spid="12">
                                            <p:txEl>
                                              <p:pRg st="6" end="6"/>
                                            </p:txEl>
                                          </p:spTgt>
                                        </p:tgtEl>
                                        <p:attrNameLst>
                                          <p:attrName>style.visibility</p:attrName>
                                        </p:attrNameLst>
                                      </p:cBhvr>
                                      <p:to>
                                        <p:strVal val="visible"/>
                                      </p:to>
                                    </p:set>
                                    <p:animEffect transition="in" filter="fade">
                                      <p:cBhvr>
                                        <p:cTn id="23" dur="500"/>
                                        <p:tgtEl>
                                          <p:spTgt spid="12">
                                            <p:txEl>
                                              <p:pRg st="6" end="6"/>
                                            </p:txEl>
                                          </p:spTgt>
                                        </p:tgtEl>
                                      </p:cBhvr>
                                    </p:animEffect>
                                  </p:childTnLst>
                                </p:cTn>
                              </p:par>
                            </p:childTnLst>
                          </p:cTn>
                        </p:par>
                        <p:par>
                          <p:cTn id="24" fill="hold">
                            <p:stCondLst>
                              <p:cond delay="4500"/>
                            </p:stCondLst>
                            <p:childTnLst>
                              <p:par>
                                <p:cTn id="25" presetID="10" presetClass="entr" presetSubtype="0" fill="hold" nodeType="afterEffect">
                                  <p:stCondLst>
                                    <p:cond delay="500"/>
                                  </p:stCondLst>
                                  <p:childTnLst>
                                    <p:set>
                                      <p:cBhvr>
                                        <p:cTn id="26" dur="1" fill="hold">
                                          <p:stCondLst>
                                            <p:cond delay="0"/>
                                          </p:stCondLst>
                                        </p:cTn>
                                        <p:tgtEl>
                                          <p:spTgt spid="12">
                                            <p:txEl>
                                              <p:pRg st="8" end="8"/>
                                            </p:txEl>
                                          </p:spTgt>
                                        </p:tgtEl>
                                        <p:attrNameLst>
                                          <p:attrName>style.visibility</p:attrName>
                                        </p:attrNameLst>
                                      </p:cBhvr>
                                      <p:to>
                                        <p:strVal val="visible"/>
                                      </p:to>
                                    </p:set>
                                    <p:animEffect transition="in" filter="fade">
                                      <p:cBhvr>
                                        <p:cTn id="27" dur="500"/>
                                        <p:tgtEl>
                                          <p:spTgt spid="1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E447A56-A6B4-46E0-F177-6DEB26DF1F01}"/>
              </a:ext>
            </a:extLst>
          </p:cNvPr>
          <p:cNvSpPr/>
          <p:nvPr/>
        </p:nvSpPr>
        <p:spPr bwMode="auto">
          <a:xfrm>
            <a:off x="466344" y="477707"/>
            <a:ext cx="8211312" cy="5902586"/>
          </a:xfrm>
          <a:prstGeom prst="rect">
            <a:avLst/>
          </a:prstGeom>
          <a:solidFill>
            <a:schemeClr val="accent6">
              <a:lumMod val="20000"/>
              <a:lumOff val="80000"/>
            </a:schemeClr>
          </a:solidFill>
          <a:ln w="63500">
            <a:solidFill>
              <a:srgbClr val="FF7500"/>
            </a:solidFill>
            <a:miter lim="800000"/>
            <a:headEnd/>
            <a:tailEnd/>
          </a:ln>
          <a:effectLst>
            <a:outerShdw blurRad="317500" dist="508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6" name="Title 1">
            <a:extLst>
              <a:ext uri="{FF2B5EF4-FFF2-40B4-BE49-F238E27FC236}">
                <a16:creationId xmlns:a16="http://schemas.microsoft.com/office/drawing/2014/main" id="{746F9B01-E0D9-A18E-5FE9-B8A602E2FF68}"/>
              </a:ext>
            </a:extLst>
          </p:cNvPr>
          <p:cNvSpPr txBox="1">
            <a:spLocks/>
          </p:cNvSpPr>
          <p:nvPr/>
        </p:nvSpPr>
        <p:spPr bwMode="auto">
          <a:xfrm>
            <a:off x="952500" y="956961"/>
            <a:ext cx="7200900" cy="50256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lvl1pPr marL="355600" indent="-355600" algn="l" defTabSz="457200" rtl="0" eaLnBrk="0" fontAlgn="base" hangingPunct="0">
              <a:spcBef>
                <a:spcPct val="0"/>
              </a:spcBef>
              <a:spcAft>
                <a:spcPct val="0"/>
              </a:spcAft>
              <a:defRPr sz="2400" b="0" i="0" kern="1200">
                <a:solidFill>
                  <a:srgbClr val="00D5D9"/>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sz="2600" b="1" dirty="0">
                <a:solidFill>
                  <a:srgbClr val="FF7500"/>
                </a:solidFill>
                <a:effectLst/>
                <a:latin typeface="Arial" panose="020B0604020202020204" pitchFamily="34" charset="0"/>
                <a:cs typeface="Arial" panose="020B0604020202020204" pitchFamily="34" charset="0"/>
              </a:rPr>
              <a:t>Best practice for SMI</a:t>
            </a:r>
          </a:p>
        </p:txBody>
      </p:sp>
      <p:sp>
        <p:nvSpPr>
          <p:cNvPr id="2" name="Right Triangle 1">
            <a:extLst>
              <a:ext uri="{FF2B5EF4-FFF2-40B4-BE49-F238E27FC236}">
                <a16:creationId xmlns:a16="http://schemas.microsoft.com/office/drawing/2014/main" id="{5D006189-BC84-40A1-6BAC-064508407A88}"/>
              </a:ext>
            </a:extLst>
          </p:cNvPr>
          <p:cNvSpPr/>
          <p:nvPr/>
        </p:nvSpPr>
        <p:spPr bwMode="auto">
          <a:xfrm rot="10800000">
            <a:off x="6775570" y="477707"/>
            <a:ext cx="1902086" cy="1902086"/>
          </a:xfrm>
          <a:prstGeom prst="rtTriangle">
            <a:avLst/>
          </a:prstGeom>
          <a:solidFill>
            <a:srgbClr val="FF75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6" name="Text Placeholder 3">
            <a:extLst>
              <a:ext uri="{FF2B5EF4-FFF2-40B4-BE49-F238E27FC236}">
                <a16:creationId xmlns:a16="http://schemas.microsoft.com/office/drawing/2014/main" id="{9513194F-AA28-743D-632D-34CAEF386DEA}"/>
              </a:ext>
            </a:extLst>
          </p:cNvPr>
          <p:cNvSpPr txBox="1">
            <a:spLocks/>
          </p:cNvSpPr>
          <p:nvPr/>
        </p:nvSpPr>
        <p:spPr>
          <a:xfrm rot="2700000">
            <a:off x="7100876" y="548036"/>
            <a:ext cx="1908313" cy="998172"/>
          </a:xfrm>
          <a:prstGeom prst="rect">
            <a:avLst/>
          </a:prstGeom>
        </p:spPr>
        <p:txBody>
          <a:bodyPr t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000"/>
              </a:lnSpc>
              <a:spcBef>
                <a:spcPts val="0"/>
              </a:spcBef>
              <a:spcAft>
                <a:spcPts val="0"/>
              </a:spcAft>
              <a:buClr>
                <a:srgbClr val="00D5D9"/>
              </a:buClr>
              <a:buNone/>
            </a:pPr>
            <a:r>
              <a:rPr lang="en-US" b="1" dirty="0">
                <a:solidFill>
                  <a:schemeClr val="bg1"/>
                </a:solidFill>
              </a:rPr>
              <a:t>BEST</a:t>
            </a:r>
          </a:p>
          <a:p>
            <a:pPr marL="0" indent="0" algn="ctr">
              <a:lnSpc>
                <a:spcPts val="2000"/>
              </a:lnSpc>
              <a:spcBef>
                <a:spcPts val="0"/>
              </a:spcBef>
              <a:spcAft>
                <a:spcPts val="0"/>
              </a:spcAft>
              <a:buClr>
                <a:srgbClr val="00D5D9"/>
              </a:buClr>
              <a:buNone/>
            </a:pPr>
            <a:r>
              <a:rPr lang="en-US" b="1" dirty="0">
                <a:solidFill>
                  <a:schemeClr val="bg1"/>
                </a:solidFill>
              </a:rPr>
              <a:t>PRACTICES</a:t>
            </a:r>
          </a:p>
        </p:txBody>
      </p:sp>
      <p:sp>
        <p:nvSpPr>
          <p:cNvPr id="8" name="Content Placeholder 2">
            <a:extLst>
              <a:ext uri="{FF2B5EF4-FFF2-40B4-BE49-F238E27FC236}">
                <a16:creationId xmlns:a16="http://schemas.microsoft.com/office/drawing/2014/main" id="{5E993148-B342-6E74-208C-97F36B370632}"/>
              </a:ext>
            </a:extLst>
          </p:cNvPr>
          <p:cNvSpPr txBox="1">
            <a:spLocks/>
          </p:cNvSpPr>
          <p:nvPr/>
        </p:nvSpPr>
        <p:spPr>
          <a:xfrm>
            <a:off x="908177" y="2622641"/>
            <a:ext cx="7795658" cy="2347302"/>
          </a:xfrm>
          <a:prstGeom prst="rect">
            <a:avLst/>
          </a:prstGeom>
        </p:spPr>
        <p:txBody>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ts val="2600"/>
              </a:lnSpc>
              <a:spcBef>
                <a:spcPts val="800"/>
              </a:spcBef>
              <a:spcAft>
                <a:spcPts val="800"/>
              </a:spcAft>
              <a:buClr>
                <a:schemeClr val="accent2">
                  <a:lumMod val="75000"/>
                  <a:lumOff val="25000"/>
                </a:schemeClr>
              </a:buClr>
            </a:pPr>
            <a:r>
              <a:rPr lang="en-GB" sz="2000" dirty="0">
                <a:latin typeface="Arial" panose="020B0604020202020204" pitchFamily="34" charset="0"/>
                <a:cs typeface="Arial" panose="020B0604020202020204" pitchFamily="34" charset="0"/>
              </a:rPr>
              <a:t>Addressing </a:t>
            </a:r>
            <a:r>
              <a:rPr lang="en-GB" sz="2000" b="1" dirty="0">
                <a:latin typeface="Arial" panose="020B0604020202020204" pitchFamily="34" charset="0"/>
                <a:cs typeface="Arial" panose="020B0604020202020204" pitchFamily="34" charset="0"/>
              </a:rPr>
              <a:t>stress</a:t>
            </a:r>
            <a:r>
              <a:rPr lang="en-GB" sz="2000" dirty="0">
                <a:latin typeface="Arial" panose="020B0604020202020204" pitchFamily="34" charset="0"/>
                <a:cs typeface="Arial" panose="020B0604020202020204" pitchFamily="34" charset="0"/>
              </a:rPr>
              <a:t> and </a:t>
            </a:r>
            <a:r>
              <a:rPr lang="en-GB" sz="2000" b="1" dirty="0">
                <a:latin typeface="Arial" panose="020B0604020202020204" pitchFamily="34" charset="0"/>
                <a:cs typeface="Arial" panose="020B0604020202020204" pitchFamily="34" charset="0"/>
              </a:rPr>
              <a:t>boredom</a:t>
            </a:r>
            <a:r>
              <a:rPr lang="en-GB" sz="2000" dirty="0">
                <a:latin typeface="Arial" panose="020B0604020202020204" pitchFamily="34" charset="0"/>
                <a:cs typeface="Arial" panose="020B0604020202020204" pitchFamily="34" charset="0"/>
              </a:rPr>
              <a:t> in treatment plan</a:t>
            </a:r>
          </a:p>
          <a:p>
            <a:pPr>
              <a:lnSpc>
                <a:spcPts val="2600"/>
              </a:lnSpc>
              <a:spcBef>
                <a:spcPts val="800"/>
              </a:spcBef>
              <a:spcAft>
                <a:spcPts val="800"/>
              </a:spcAft>
              <a:buClr>
                <a:schemeClr val="accent2">
                  <a:lumMod val="75000"/>
                  <a:lumOff val="25000"/>
                </a:schemeClr>
              </a:buClr>
            </a:pPr>
            <a:r>
              <a:rPr lang="en-GB" sz="2000" b="1" dirty="0">
                <a:latin typeface="Arial" panose="020B0604020202020204" pitchFamily="34" charset="0"/>
                <a:cs typeface="Arial" panose="020B0604020202020204" pitchFamily="34" charset="0"/>
              </a:rPr>
              <a:t>Facilitating alternative activities</a:t>
            </a:r>
          </a:p>
        </p:txBody>
      </p:sp>
      <p:sp>
        <p:nvSpPr>
          <p:cNvPr id="9" name="Subtitle 2">
            <a:extLst>
              <a:ext uri="{FF2B5EF4-FFF2-40B4-BE49-F238E27FC236}">
                <a16:creationId xmlns:a16="http://schemas.microsoft.com/office/drawing/2014/main" id="{BFE72B2C-96CE-584C-2014-5474076F7C4F}"/>
              </a:ext>
            </a:extLst>
          </p:cNvPr>
          <p:cNvSpPr txBox="1">
            <a:spLocks/>
          </p:cNvSpPr>
          <p:nvPr/>
        </p:nvSpPr>
        <p:spPr bwMode="auto">
          <a:xfrm>
            <a:off x="969433" y="1917711"/>
            <a:ext cx="7795658" cy="747726"/>
          </a:xfrm>
          <a:prstGeom prst="rect">
            <a:avLst/>
          </a:prstGeom>
          <a:noFill/>
          <a:ln w="9525">
            <a:noFill/>
            <a:miter lim="800000"/>
            <a:headEnd/>
            <a:tailEnd/>
          </a:ln>
        </p:spPr>
        <p:txBody>
          <a:bodyPr vert="horz" wrap="square" lIns="91440" tIns="0" rIns="91440" bIns="108000" numCol="1" anchor="ctr" anchorCtr="0" compatLnSpc="1">
            <a:prstTxWarp prst="textNoShape">
              <a:avLst/>
            </a:prstTxWarp>
            <a:noAutofit/>
          </a:bodyPr>
          <a:lstStyle>
            <a:lvl1pPr marL="0" indent="0" algn="l" defTabSz="457200" rtl="0" eaLnBrk="0" fontAlgn="base" hangingPunct="0">
              <a:lnSpc>
                <a:spcPts val="3800"/>
              </a:lnSpc>
              <a:spcBef>
                <a:spcPts val="1500"/>
              </a:spcBef>
              <a:spcAft>
                <a:spcPts val="1500"/>
              </a:spcAft>
              <a:buClr>
                <a:srgbClr val="00BCBF"/>
              </a:buClr>
              <a:buSzPct val="120000"/>
              <a:buFont typeface="Lucida Grande" panose="020B0600040502020204" pitchFamily="34" charset="0"/>
              <a:buNone/>
              <a:defRPr sz="2800" b="1" i="0" kern="1200">
                <a:solidFill>
                  <a:schemeClr val="bg1"/>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marL="4572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2pPr>
            <a:lvl3pPr marL="9144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3pPr>
            <a:lvl4pPr marL="13716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4pPr>
            <a:lvl5pPr marL="18288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5pPr>
            <a:lvl6pPr marL="2286000" indent="0" algn="ctr" defTabSz="313200" rtl="0" eaLnBrk="1" latinLnBrk="0" hangingPunct="1">
              <a:lnSpc>
                <a:spcPts val="2800"/>
              </a:lnSpc>
              <a:spcBef>
                <a:spcPts val="500"/>
              </a:spcBef>
              <a:spcAft>
                <a:spcPts val="500"/>
              </a:spcAft>
              <a:buClr>
                <a:schemeClr val="tx1"/>
              </a:buClr>
              <a:buFont typeface="System Font Regular"/>
              <a:buNone/>
              <a:tabLst>
                <a:tab pos="287338" algn="l"/>
              </a:tabLst>
              <a:defRPr sz="1800" b="0" i="0" kern="1200">
                <a:solidFill>
                  <a:schemeClr val="tx1">
                    <a:tint val="75000"/>
                  </a:schemeClr>
                </a:solidFill>
                <a:latin typeface="Century Gothic" panose="020B0502020202020204" pitchFamily="34" charset="0"/>
                <a:ea typeface="+mn-ea"/>
                <a:cs typeface="+mn-cs"/>
              </a:defRPr>
            </a:lvl6pPr>
            <a:lvl7pPr marL="2743200" indent="0" algn="ctr" defTabSz="313200" rtl="0" eaLnBrk="1" latinLnBrk="0" hangingPunct="1">
              <a:spcBef>
                <a:spcPct val="20000"/>
              </a:spcBef>
              <a:buFont typeface="System Font Regular"/>
              <a:buNone/>
              <a:tabLst>
                <a:tab pos="288000" algn="l"/>
              </a:tabLst>
              <a:defRPr sz="2000" b="0" i="0" kern="1200">
                <a:solidFill>
                  <a:schemeClr val="tx1">
                    <a:tint val="75000"/>
                  </a:schemeClr>
                </a:solidFill>
                <a:latin typeface="Century Gothic" panose="020B0502020202020204" pitchFamily="34" charset="0"/>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GB" sz="2200" dirty="0">
                <a:solidFill>
                  <a:schemeClr val="accent6">
                    <a:lumMod val="50000"/>
                  </a:schemeClr>
                </a:solidFill>
                <a:effectLst/>
                <a:latin typeface="Arial" panose="020B0604020202020204" pitchFamily="34" charset="0"/>
                <a:cs typeface="Arial" panose="020B0604020202020204" pitchFamily="34" charset="0"/>
              </a:rPr>
              <a:t>Addressing barriers</a:t>
            </a:r>
          </a:p>
        </p:txBody>
      </p:sp>
    </p:spTree>
    <p:extLst>
      <p:ext uri="{BB962C8B-B14F-4D97-AF65-F5344CB8AC3E}">
        <p14:creationId xmlns:p14="http://schemas.microsoft.com/office/powerpoint/2010/main" val="3247689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fade">
                                      <p:cBhvr>
                                        <p:cTn id="17"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4375E9-9EB4-CEB5-79C6-1E46DAE38288}"/>
              </a:ext>
            </a:extLst>
          </p:cNvPr>
          <p:cNvSpPr>
            <a:spLocks noGrp="1"/>
          </p:cNvSpPr>
          <p:nvPr>
            <p:ph type="title"/>
          </p:nvPr>
        </p:nvSpPr>
        <p:spPr/>
        <p:txBody>
          <a:bodyPr/>
          <a:lstStyle/>
          <a:p>
            <a:r>
              <a:rPr lang="en-US" dirty="0"/>
              <a:t>Dealing with boredom and social connectivity</a:t>
            </a:r>
          </a:p>
        </p:txBody>
      </p:sp>
      <p:sp>
        <p:nvSpPr>
          <p:cNvPr id="3" name="Text Placeholder 2">
            <a:extLst>
              <a:ext uri="{FF2B5EF4-FFF2-40B4-BE49-F238E27FC236}">
                <a16:creationId xmlns:a16="http://schemas.microsoft.com/office/drawing/2014/main" id="{0A88080F-259A-FDD6-3EFF-F872B7C72C15}"/>
              </a:ext>
            </a:extLst>
          </p:cNvPr>
          <p:cNvSpPr>
            <a:spLocks noGrp="1"/>
          </p:cNvSpPr>
          <p:nvPr>
            <p:ph type="body" idx="12"/>
          </p:nvPr>
        </p:nvSpPr>
        <p:spPr/>
        <p:txBody>
          <a:bodyPr/>
          <a:lstStyle/>
          <a:p>
            <a:pPr>
              <a:lnSpc>
                <a:spcPts val="2100"/>
              </a:lnSpc>
              <a:spcBef>
                <a:spcPts val="400"/>
              </a:spcBef>
              <a:spcAft>
                <a:spcPts val="400"/>
              </a:spcAft>
            </a:pPr>
            <a:r>
              <a:rPr lang="en-US" sz="1600" b="1" dirty="0"/>
              <a:t>Cultivate a variety of interests and activities</a:t>
            </a:r>
          </a:p>
          <a:p>
            <a:pPr>
              <a:lnSpc>
                <a:spcPts val="2100"/>
              </a:lnSpc>
              <a:spcBef>
                <a:spcPts val="400"/>
              </a:spcBef>
              <a:spcAft>
                <a:spcPts val="400"/>
              </a:spcAft>
            </a:pPr>
            <a:r>
              <a:rPr lang="en-US" sz="1600" b="1" dirty="0"/>
              <a:t>Creating environments which </a:t>
            </a:r>
            <a:br>
              <a:rPr lang="en-US" sz="1600" b="1" dirty="0"/>
            </a:br>
            <a:r>
              <a:rPr lang="en-US" sz="1600" b="1" dirty="0"/>
              <a:t>offer options for staying busy</a:t>
            </a:r>
          </a:p>
          <a:p>
            <a:pPr>
              <a:lnSpc>
                <a:spcPts val="2100"/>
              </a:lnSpc>
              <a:spcBef>
                <a:spcPts val="400"/>
              </a:spcBef>
              <a:spcAft>
                <a:spcPts val="400"/>
              </a:spcAft>
            </a:pPr>
            <a:r>
              <a:rPr lang="en-US" sz="1600" b="1" dirty="0"/>
              <a:t>Access to meaningful activities</a:t>
            </a:r>
          </a:p>
          <a:p>
            <a:pPr marL="0" lvl="1" indent="0">
              <a:lnSpc>
                <a:spcPts val="2100"/>
              </a:lnSpc>
              <a:spcBef>
                <a:spcPts val="400"/>
              </a:spcBef>
              <a:spcAft>
                <a:spcPts val="400"/>
              </a:spcAft>
              <a:buNone/>
              <a:tabLst>
                <a:tab pos="304800" algn="l"/>
                <a:tab pos="617538" algn="l"/>
              </a:tabLst>
            </a:pPr>
            <a:r>
              <a:rPr lang="en-US" sz="1600" dirty="0">
                <a:latin typeface="Arial" panose="020B0604020202020204" pitchFamily="34" charset="0"/>
                <a:cs typeface="Arial" panose="020B0604020202020204" pitchFamily="34" charset="0"/>
              </a:rPr>
              <a:t>	–	Activities with others</a:t>
            </a:r>
          </a:p>
          <a:p>
            <a:pPr marL="0" lvl="1" indent="0">
              <a:lnSpc>
                <a:spcPts val="2100"/>
              </a:lnSpc>
              <a:spcBef>
                <a:spcPts val="400"/>
              </a:spcBef>
              <a:spcAft>
                <a:spcPts val="400"/>
              </a:spcAft>
              <a:buNone/>
              <a:tabLst>
                <a:tab pos="304800" algn="l"/>
                <a:tab pos="617538" algn="l"/>
              </a:tabLst>
            </a:pPr>
            <a:r>
              <a:rPr lang="en-US" sz="1600" dirty="0">
                <a:latin typeface="Arial" panose="020B0604020202020204" pitchFamily="34" charset="0"/>
                <a:cs typeface="Arial" panose="020B0604020202020204" pitchFamily="34" charset="0"/>
              </a:rPr>
              <a:t>	–	Walking / Exercise</a:t>
            </a:r>
          </a:p>
          <a:p>
            <a:pPr marL="0" lvl="1" indent="0">
              <a:lnSpc>
                <a:spcPts val="2100"/>
              </a:lnSpc>
              <a:spcBef>
                <a:spcPts val="400"/>
              </a:spcBef>
              <a:spcAft>
                <a:spcPts val="400"/>
              </a:spcAft>
              <a:buNone/>
              <a:tabLst>
                <a:tab pos="304800" algn="l"/>
                <a:tab pos="617538" algn="l"/>
              </a:tabLst>
            </a:pPr>
            <a:r>
              <a:rPr lang="en-US" sz="1600" dirty="0">
                <a:latin typeface="Arial" panose="020B0604020202020204" pitchFamily="34" charset="0"/>
                <a:cs typeface="Arial" panose="020B0604020202020204" pitchFamily="34" charset="0"/>
              </a:rPr>
              <a:t>	–	Crafts / Hobbies / Lessons</a:t>
            </a:r>
          </a:p>
          <a:p>
            <a:pPr marL="0" lvl="1" indent="0">
              <a:lnSpc>
                <a:spcPts val="2100"/>
              </a:lnSpc>
              <a:spcBef>
                <a:spcPts val="400"/>
              </a:spcBef>
              <a:spcAft>
                <a:spcPts val="400"/>
              </a:spcAft>
              <a:buNone/>
              <a:tabLst>
                <a:tab pos="304800" algn="l"/>
                <a:tab pos="617538" algn="l"/>
              </a:tabLst>
            </a:pPr>
            <a:r>
              <a:rPr lang="en-US" sz="1600" dirty="0">
                <a:latin typeface="Arial" panose="020B0604020202020204" pitchFamily="34" charset="0"/>
                <a:cs typeface="Arial" panose="020B0604020202020204" pitchFamily="34" charset="0"/>
              </a:rPr>
              <a:t>	–	Activities they enjoy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		(i.e. reading, games, puzzles)</a:t>
            </a:r>
          </a:p>
          <a:p>
            <a:pPr marL="0" lvl="1" indent="0">
              <a:lnSpc>
                <a:spcPts val="2100"/>
              </a:lnSpc>
              <a:spcBef>
                <a:spcPts val="400"/>
              </a:spcBef>
              <a:spcAft>
                <a:spcPts val="400"/>
              </a:spcAft>
              <a:buNone/>
              <a:tabLst>
                <a:tab pos="304800" algn="l"/>
                <a:tab pos="617538" algn="l"/>
              </a:tabLst>
            </a:pPr>
            <a:r>
              <a:rPr lang="en-US" sz="1600" dirty="0">
                <a:latin typeface="Arial" panose="020B0604020202020204" pitchFamily="34" charset="0"/>
                <a:cs typeface="Arial" panose="020B0604020202020204" pitchFamily="34" charset="0"/>
              </a:rPr>
              <a:t>	–	Volunteering </a:t>
            </a:r>
          </a:p>
          <a:p>
            <a:pPr>
              <a:lnSpc>
                <a:spcPts val="2100"/>
              </a:lnSpc>
              <a:spcBef>
                <a:spcPts val="400"/>
              </a:spcBef>
              <a:spcAft>
                <a:spcPts val="400"/>
              </a:spcAft>
            </a:pPr>
            <a:r>
              <a:rPr lang="en-US" sz="1600" b="1" dirty="0"/>
              <a:t>Spending time with other non-smokers / </a:t>
            </a:r>
            <a:br>
              <a:rPr lang="en-US" sz="1600" b="1" dirty="0"/>
            </a:br>
            <a:r>
              <a:rPr lang="en-US" sz="1600" b="1" dirty="0"/>
              <a:t>meaningful connections</a:t>
            </a:r>
            <a:endParaRPr lang="en-US" sz="1600" dirty="0"/>
          </a:p>
        </p:txBody>
      </p:sp>
      <p:sp>
        <p:nvSpPr>
          <p:cNvPr id="4" name="Footer Placeholder 3">
            <a:extLst>
              <a:ext uri="{FF2B5EF4-FFF2-40B4-BE49-F238E27FC236}">
                <a16:creationId xmlns:a16="http://schemas.microsoft.com/office/drawing/2014/main" id="{DFB20630-6648-60C5-2EF8-E94CCE53C9B3}"/>
              </a:ext>
            </a:extLst>
          </p:cNvPr>
          <p:cNvSpPr>
            <a:spLocks noGrp="1"/>
          </p:cNvSpPr>
          <p:nvPr>
            <p:ph type="ftr" sz="quarter" idx="3"/>
          </p:nvPr>
        </p:nvSpPr>
        <p:spPr/>
        <p:txBody>
          <a:bodyPr/>
          <a:lstStyle/>
          <a:p>
            <a:pPr>
              <a:defRPr/>
            </a:pPr>
            <a:r>
              <a:rPr lang="en-US" b="1" dirty="0"/>
              <a:t>Community mental health tobacco treatment training</a:t>
            </a:r>
            <a:r>
              <a:rPr lang="en-US" dirty="0"/>
              <a:t> - </a:t>
            </a:r>
            <a:r>
              <a:rPr lang="en-GB" dirty="0"/>
              <a:t>Final session and managing setbacks</a:t>
            </a:r>
          </a:p>
        </p:txBody>
      </p:sp>
      <p:pic>
        <p:nvPicPr>
          <p:cNvPr id="18" name="Picture 17" descr="Women jogging">
            <a:extLst>
              <a:ext uri="{FF2B5EF4-FFF2-40B4-BE49-F238E27FC236}">
                <a16:creationId xmlns:a16="http://schemas.microsoft.com/office/drawing/2014/main" id="{CA36DB18-F686-7BAB-14FE-FA601C9E1E79}"/>
              </a:ext>
            </a:extLst>
          </p:cNvPr>
          <p:cNvPicPr>
            <a:picLocks noChangeAspect="1"/>
          </p:cNvPicPr>
          <p:nvPr/>
        </p:nvPicPr>
        <p:blipFill rotWithShape="1">
          <a:blip r:embed="rId3"/>
          <a:srcRect l="6882" t="9648" r="28487"/>
          <a:stretch/>
        </p:blipFill>
        <p:spPr>
          <a:xfrm flipH="1">
            <a:off x="5802283" y="2252749"/>
            <a:ext cx="3341715" cy="3114443"/>
          </a:xfrm>
          <a:prstGeom prst="rect">
            <a:avLst/>
          </a:prstGeom>
        </p:spPr>
      </p:pic>
    </p:spTree>
    <p:extLst>
      <p:ext uri="{BB962C8B-B14F-4D97-AF65-F5344CB8AC3E}">
        <p14:creationId xmlns:p14="http://schemas.microsoft.com/office/powerpoint/2010/main" val="19870281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8F4654-6DEF-E9A7-BBC8-253415DA89F0}"/>
              </a:ext>
            </a:extLst>
          </p:cNvPr>
          <p:cNvPicPr>
            <a:picLocks noChangeAspect="1"/>
          </p:cNvPicPr>
          <p:nvPr/>
        </p:nvPicPr>
        <p:blipFill>
          <a:blip r:embed="rId3"/>
          <a:srcRect/>
          <a:stretch/>
        </p:blipFill>
        <p:spPr>
          <a:xfrm>
            <a:off x="0" y="0"/>
            <a:ext cx="9144000" cy="6858000"/>
          </a:xfrm>
          <a:prstGeom prst="rect">
            <a:avLst/>
          </a:prstGeom>
        </p:spPr>
      </p:pic>
      <p:sp>
        <p:nvSpPr>
          <p:cNvPr id="3" name="Subtitle 1">
            <a:extLst>
              <a:ext uri="{FF2B5EF4-FFF2-40B4-BE49-F238E27FC236}">
                <a16:creationId xmlns:a16="http://schemas.microsoft.com/office/drawing/2014/main" id="{46B5220D-B4CC-DA41-C867-604029437E1F}"/>
              </a:ext>
            </a:extLst>
          </p:cNvPr>
          <p:cNvSpPr txBox="1">
            <a:spLocks/>
          </p:cNvSpPr>
          <p:nvPr/>
        </p:nvSpPr>
        <p:spPr>
          <a:xfrm>
            <a:off x="952500" y="43978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4000" b="1" dirty="0">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1293308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F805460A-5D05-F84D-99CB-253B10C0B2FD}"/>
              </a:ext>
            </a:extLst>
          </p:cNvPr>
          <p:cNvSpPr>
            <a:spLocks noGrp="1"/>
          </p:cNvSpPr>
          <p:nvPr>
            <p:ph type="subTitle" idx="1"/>
          </p:nvPr>
        </p:nvSpPr>
        <p:spPr>
          <a:xfrm>
            <a:off x="850900" y="1593195"/>
            <a:ext cx="7200900" cy="5111079"/>
          </a:xfrm>
        </p:spPr>
        <p:txBody>
          <a:bodyPr/>
          <a:lstStyle/>
          <a:p>
            <a:r>
              <a:rPr lang="en-GB" dirty="0">
                <a:effectLst/>
              </a:rPr>
              <a:t>Managing setbacks</a:t>
            </a:r>
            <a:endParaRPr lang="en-US" dirty="0"/>
          </a:p>
        </p:txBody>
      </p:sp>
      <p:pic>
        <p:nvPicPr>
          <p:cNvPr id="5" name="Picture 4">
            <a:extLst>
              <a:ext uri="{FF2B5EF4-FFF2-40B4-BE49-F238E27FC236}">
                <a16:creationId xmlns:a16="http://schemas.microsoft.com/office/drawing/2014/main" id="{239117CE-84F7-0918-1A54-3B00D558F847}"/>
              </a:ext>
            </a:extLst>
          </p:cNvPr>
          <p:cNvPicPr>
            <a:picLocks noChangeAspect="1"/>
          </p:cNvPicPr>
          <p:nvPr/>
        </p:nvPicPr>
        <p:blipFill rotWithShape="1">
          <a:blip r:embed="rId3"/>
          <a:srcRect l="84156"/>
          <a:stretch/>
        </p:blipFill>
        <p:spPr>
          <a:xfrm>
            <a:off x="850900" y="3109686"/>
            <a:ext cx="1703614" cy="1835805"/>
          </a:xfrm>
          <a:prstGeom prst="rect">
            <a:avLst/>
          </a:prstGeom>
          <a:effectLst>
            <a:outerShdw blurRad="254000" dist="63500" dir="5400000" algn="ctr" rotWithShape="0">
              <a:schemeClr val="tx1">
                <a:alpha val="0"/>
              </a:schemeClr>
            </a:outerShdw>
          </a:effectLst>
        </p:spPr>
      </p:pic>
    </p:spTree>
    <p:extLst>
      <p:ext uri="{BB962C8B-B14F-4D97-AF65-F5344CB8AC3E}">
        <p14:creationId xmlns:p14="http://schemas.microsoft.com/office/powerpoint/2010/main" val="35426153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E168D3-B9EC-5721-F9B8-9E47AE59A194}"/>
              </a:ext>
            </a:extLst>
          </p:cNvPr>
          <p:cNvSpPr>
            <a:spLocks noGrp="1"/>
          </p:cNvSpPr>
          <p:nvPr>
            <p:ph type="title"/>
          </p:nvPr>
        </p:nvSpPr>
        <p:spPr/>
        <p:txBody>
          <a:bodyPr/>
          <a:lstStyle/>
          <a:p>
            <a:r>
              <a:rPr lang="en-US" dirty="0"/>
              <a:t>Follow-up scenario</a:t>
            </a:r>
          </a:p>
        </p:txBody>
      </p:sp>
      <p:sp>
        <p:nvSpPr>
          <p:cNvPr id="3" name="Text Placeholder 2">
            <a:extLst>
              <a:ext uri="{FF2B5EF4-FFF2-40B4-BE49-F238E27FC236}">
                <a16:creationId xmlns:a16="http://schemas.microsoft.com/office/drawing/2014/main" id="{C76BA5E2-7DF5-1083-2B5D-D83E9DF42D00}"/>
              </a:ext>
            </a:extLst>
          </p:cNvPr>
          <p:cNvSpPr>
            <a:spLocks noGrp="1"/>
          </p:cNvSpPr>
          <p:nvPr>
            <p:ph type="body" idx="12"/>
          </p:nvPr>
        </p:nvSpPr>
        <p:spPr>
          <a:xfrm>
            <a:off x="571500" y="1752600"/>
            <a:ext cx="5446638" cy="4191000"/>
          </a:xfrm>
        </p:spPr>
        <p:txBody>
          <a:bodyPr/>
          <a:lstStyle/>
          <a:p>
            <a:pPr marL="0" indent="0">
              <a:spcBef>
                <a:spcPts val="900"/>
              </a:spcBef>
              <a:spcAft>
                <a:spcPts val="900"/>
              </a:spcAft>
              <a:buNone/>
            </a:pPr>
            <a:r>
              <a:rPr lang="en-US" sz="1900" b="1" dirty="0"/>
              <a:t>Kerri (55) – 4 weeks follow-up</a:t>
            </a:r>
            <a:endParaRPr lang="en-US" dirty="0"/>
          </a:p>
          <a:p>
            <a:pPr>
              <a:spcBef>
                <a:spcPts val="900"/>
              </a:spcBef>
              <a:spcAft>
                <a:spcPts val="900"/>
              </a:spcAft>
            </a:pPr>
            <a:r>
              <a:rPr lang="en-US" dirty="0"/>
              <a:t>Smoked 15 CPD, since 16 years of age</a:t>
            </a:r>
          </a:p>
          <a:p>
            <a:pPr>
              <a:spcBef>
                <a:spcPts val="900"/>
              </a:spcBef>
              <a:spcAft>
                <a:spcPts val="900"/>
              </a:spcAft>
            </a:pPr>
            <a:r>
              <a:rPr lang="en-US" dirty="0"/>
              <a:t>Bipolar disorder. Stress / Coping </a:t>
            </a:r>
          </a:p>
          <a:p>
            <a:pPr>
              <a:spcBef>
                <a:spcPts val="900"/>
              </a:spcBef>
              <a:spcAft>
                <a:spcPts val="900"/>
              </a:spcAft>
            </a:pPr>
            <a:r>
              <a:rPr lang="en-US" dirty="0"/>
              <a:t>Daughter is expecting</a:t>
            </a:r>
          </a:p>
          <a:p>
            <a:pPr>
              <a:spcBef>
                <a:spcPts val="900"/>
              </a:spcBef>
              <a:spcAft>
                <a:spcPts val="900"/>
              </a:spcAft>
            </a:pPr>
            <a:r>
              <a:rPr lang="en-US" dirty="0"/>
              <a:t>CDTS with combo NRT</a:t>
            </a:r>
          </a:p>
          <a:p>
            <a:pPr>
              <a:spcBef>
                <a:spcPts val="900"/>
              </a:spcBef>
              <a:spcAft>
                <a:spcPts val="900"/>
              </a:spcAft>
            </a:pPr>
            <a:r>
              <a:rPr lang="en-US" dirty="0"/>
              <a:t>While she had cut down to 10 CPD, she admits she’s now back to 15 CPD</a:t>
            </a:r>
          </a:p>
        </p:txBody>
      </p:sp>
      <p:grpSp>
        <p:nvGrpSpPr>
          <p:cNvPr id="16" name="Group 15">
            <a:extLst>
              <a:ext uri="{FF2B5EF4-FFF2-40B4-BE49-F238E27FC236}">
                <a16:creationId xmlns:a16="http://schemas.microsoft.com/office/drawing/2014/main" id="{B02B0923-1CA0-BD3D-C49B-63823369E2A4}"/>
              </a:ext>
            </a:extLst>
          </p:cNvPr>
          <p:cNvGrpSpPr/>
          <p:nvPr/>
        </p:nvGrpSpPr>
        <p:grpSpPr>
          <a:xfrm>
            <a:off x="6224492" y="1194764"/>
            <a:ext cx="2268337" cy="3056037"/>
            <a:chOff x="6215187" y="1048824"/>
            <a:chExt cx="2268337" cy="3056037"/>
          </a:xfrm>
        </p:grpSpPr>
        <p:pic>
          <p:nvPicPr>
            <p:cNvPr id="18" name="Picture 17">
              <a:extLst>
                <a:ext uri="{FF2B5EF4-FFF2-40B4-BE49-F238E27FC236}">
                  <a16:creationId xmlns:a16="http://schemas.microsoft.com/office/drawing/2014/main" id="{7B3A8086-DFC1-07A5-DAA1-22A1C907E71D}"/>
                </a:ext>
              </a:extLst>
            </p:cNvPr>
            <p:cNvPicPr>
              <a:picLocks noChangeAspect="1"/>
            </p:cNvPicPr>
            <p:nvPr/>
          </p:nvPicPr>
          <p:blipFill>
            <a:blip r:embed="rId3"/>
            <a:srcRect/>
            <a:stretch/>
          </p:blipFill>
          <p:spPr>
            <a:xfrm>
              <a:off x="6233801" y="1048824"/>
              <a:ext cx="2249723" cy="3054501"/>
            </a:xfrm>
            <a:prstGeom prst="rect">
              <a:avLst/>
            </a:prstGeom>
          </p:spPr>
        </p:pic>
        <p:cxnSp>
          <p:nvCxnSpPr>
            <p:cNvPr id="19" name="Straight Connector 18">
              <a:extLst>
                <a:ext uri="{FF2B5EF4-FFF2-40B4-BE49-F238E27FC236}">
                  <a16:creationId xmlns:a16="http://schemas.microsoft.com/office/drawing/2014/main" id="{989710E5-AAA1-6AF5-07CF-5326B84392F4}"/>
                </a:ext>
              </a:extLst>
            </p:cNvPr>
            <p:cNvCxnSpPr>
              <a:cxnSpLocks/>
            </p:cNvCxnSpPr>
            <p:nvPr/>
          </p:nvCxnSpPr>
          <p:spPr>
            <a:xfrm>
              <a:off x="6215187" y="4104861"/>
              <a:ext cx="224972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10" name="TextBox 9">
            <a:extLst>
              <a:ext uri="{FF2B5EF4-FFF2-40B4-BE49-F238E27FC236}">
                <a16:creationId xmlns:a16="http://schemas.microsoft.com/office/drawing/2014/main" id="{65B9435E-756D-AF24-29CB-91B2BA2A8A76}"/>
              </a:ext>
            </a:extLst>
          </p:cNvPr>
          <p:cNvSpPr txBox="1"/>
          <p:nvPr/>
        </p:nvSpPr>
        <p:spPr bwMode="auto">
          <a:xfrm>
            <a:off x="6018138" y="4441106"/>
            <a:ext cx="2699657" cy="1324045"/>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algn="ctr">
              <a:spcBef>
                <a:spcPts val="500"/>
              </a:spcBef>
              <a:spcAft>
                <a:spcPts val="500"/>
              </a:spcAft>
              <a:buClr>
                <a:srgbClr val="C10C21"/>
              </a:buClr>
            </a:pPr>
            <a:r>
              <a:rPr lang="en-US" sz="1600" b="1" i="1" dirty="0">
                <a:solidFill>
                  <a:schemeClr val="accent4">
                    <a:lumMod val="75000"/>
                    <a:lumOff val="25000"/>
                  </a:schemeClr>
                </a:solidFill>
                <a:latin typeface="Century Gothic" panose="020B0502020202020204" pitchFamily="34" charset="0"/>
              </a:rPr>
              <a:t>“I’m going through a difficult period/ I’m back to smoking. There is too much going on right now for me to even think about quitting.”</a:t>
            </a:r>
            <a:endParaRPr kumimoji="0" lang="en-US" sz="1600" b="1" i="1" u="none" strike="noStrike" kern="1200" cap="none" spc="0" normalizeH="0" baseline="0" noProof="0" dirty="0">
              <a:ln>
                <a:noFill/>
              </a:ln>
              <a:solidFill>
                <a:schemeClr val="accent4">
                  <a:lumMod val="75000"/>
                  <a:lumOff val="25000"/>
                </a:schemeClr>
              </a:solidFill>
              <a:effectLst/>
              <a:uLnTx/>
              <a:uFillTx/>
              <a:latin typeface="Century Gothic" panose="020B0502020202020204" pitchFamily="34" charset="0"/>
            </a:endParaRPr>
          </a:p>
        </p:txBody>
      </p:sp>
      <p:sp>
        <p:nvSpPr>
          <p:cNvPr id="9" name="Footer Placeholder 3">
            <a:extLst>
              <a:ext uri="{FF2B5EF4-FFF2-40B4-BE49-F238E27FC236}">
                <a16:creationId xmlns:a16="http://schemas.microsoft.com/office/drawing/2014/main" id="{4A8B956B-554C-8FC3-464A-84B4F14615BA}"/>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 </a:t>
            </a:r>
            <a:r>
              <a:rPr lang="en-GB" dirty="0"/>
              <a:t>Final session and managing setbacks</a:t>
            </a:r>
            <a:endParaRPr lang="en-US" dirty="0"/>
          </a:p>
        </p:txBody>
      </p:sp>
    </p:spTree>
    <p:extLst>
      <p:ext uri="{BB962C8B-B14F-4D97-AF65-F5344CB8AC3E}">
        <p14:creationId xmlns:p14="http://schemas.microsoft.com/office/powerpoint/2010/main" val="23947434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E447A56-A6B4-46E0-F177-6DEB26DF1F01}"/>
              </a:ext>
            </a:extLst>
          </p:cNvPr>
          <p:cNvSpPr/>
          <p:nvPr/>
        </p:nvSpPr>
        <p:spPr bwMode="auto">
          <a:xfrm>
            <a:off x="466344" y="477707"/>
            <a:ext cx="8211312" cy="5902586"/>
          </a:xfrm>
          <a:prstGeom prst="rect">
            <a:avLst/>
          </a:prstGeom>
          <a:solidFill>
            <a:schemeClr val="accent6">
              <a:lumMod val="20000"/>
              <a:lumOff val="80000"/>
            </a:schemeClr>
          </a:solidFill>
          <a:ln w="63500">
            <a:solidFill>
              <a:srgbClr val="FF7500"/>
            </a:solidFill>
            <a:miter lim="800000"/>
            <a:headEnd/>
            <a:tailEnd/>
          </a:ln>
          <a:effectLst>
            <a:outerShdw blurRad="317500" dist="508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5" name="Content Placeholder 2">
            <a:extLst>
              <a:ext uri="{FF2B5EF4-FFF2-40B4-BE49-F238E27FC236}">
                <a16:creationId xmlns:a16="http://schemas.microsoft.com/office/drawing/2014/main" id="{55560021-0CF9-5D24-9918-531CF1DAD992}"/>
              </a:ext>
            </a:extLst>
          </p:cNvPr>
          <p:cNvSpPr txBox="1">
            <a:spLocks/>
          </p:cNvSpPr>
          <p:nvPr/>
        </p:nvSpPr>
        <p:spPr>
          <a:xfrm>
            <a:off x="952500" y="1938782"/>
            <a:ext cx="6430433" cy="4003357"/>
          </a:xfrm>
          <a:prstGeom prst="rect">
            <a:avLst/>
          </a:prstGeom>
        </p:spPr>
        <p:txBody>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ts val="2600"/>
              </a:lnSpc>
              <a:spcBef>
                <a:spcPts val="800"/>
              </a:spcBef>
              <a:spcAft>
                <a:spcPts val="800"/>
              </a:spcAft>
              <a:buClr>
                <a:srgbClr val="FF7500"/>
              </a:buClr>
            </a:pPr>
            <a:r>
              <a:rPr lang="en-GB" dirty="0">
                <a:latin typeface="Arial" panose="020B0604020202020204" pitchFamily="34" charset="0"/>
                <a:cs typeface="Arial" panose="020B0604020202020204" pitchFamily="34" charset="0"/>
              </a:rPr>
              <a:t>Allowing for </a:t>
            </a:r>
            <a:r>
              <a:rPr lang="en-GB" b="1" dirty="0">
                <a:latin typeface="Arial" panose="020B0604020202020204" pitchFamily="34" charset="0"/>
                <a:cs typeface="Arial" panose="020B0604020202020204" pitchFamily="34" charset="0"/>
              </a:rPr>
              <a:t>breaks </a:t>
            </a:r>
            <a:r>
              <a:rPr lang="en-GB" dirty="0">
                <a:latin typeface="Arial" panose="020B0604020202020204" pitchFamily="34" charset="0"/>
                <a:cs typeface="Arial" panose="020B0604020202020204" pitchFamily="34" charset="0"/>
              </a:rPr>
              <a:t>in</a:t>
            </a:r>
            <a:r>
              <a:rPr lang="en-GB" b="1" dirty="0">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quit attempts with easy re-engagement in support</a:t>
            </a:r>
            <a:endParaRPr lang="en-GB" sz="400" dirty="0">
              <a:latin typeface="Arial" panose="020B0604020202020204" pitchFamily="34" charset="0"/>
              <a:cs typeface="Arial" panose="020B0604020202020204" pitchFamily="34" charset="0"/>
            </a:endParaRPr>
          </a:p>
          <a:p>
            <a:pPr>
              <a:lnSpc>
                <a:spcPts val="2600"/>
              </a:lnSpc>
              <a:spcBef>
                <a:spcPts val="800"/>
              </a:spcBef>
              <a:spcAft>
                <a:spcPts val="800"/>
              </a:spcAft>
              <a:buClr>
                <a:srgbClr val="FF7500"/>
              </a:buClr>
            </a:pPr>
            <a:r>
              <a:rPr lang="en-GB" dirty="0">
                <a:latin typeface="Arial" panose="020B0604020202020204" pitchFamily="34" charset="0"/>
                <a:cs typeface="Arial" panose="020B0604020202020204" pitchFamily="34" charset="0"/>
              </a:rPr>
              <a:t>Providing </a:t>
            </a:r>
            <a:r>
              <a:rPr lang="en-GB" b="1" dirty="0">
                <a:latin typeface="Arial" panose="020B0604020202020204" pitchFamily="34" charset="0"/>
                <a:cs typeface="Arial" panose="020B0604020202020204" pitchFamily="34" charset="0"/>
              </a:rPr>
              <a:t>additional</a:t>
            </a:r>
            <a:r>
              <a:rPr lang="en-GB" dirty="0">
                <a:latin typeface="Arial" panose="020B0604020202020204" pitchFamily="34" charset="0"/>
                <a:cs typeface="Arial" panose="020B0604020202020204" pitchFamily="34" charset="0"/>
              </a:rPr>
              <a:t> face-to-face </a:t>
            </a:r>
            <a:r>
              <a:rPr lang="en-GB" b="1" dirty="0">
                <a:latin typeface="Arial" panose="020B0604020202020204" pitchFamily="34" charset="0"/>
                <a:cs typeface="Arial" panose="020B0604020202020204" pitchFamily="34" charset="0"/>
              </a:rPr>
              <a:t>support </a:t>
            </a:r>
            <a:br>
              <a:rPr lang="en-GB" dirty="0">
                <a:latin typeface="Arial" panose="020B0604020202020204" pitchFamily="34" charset="0"/>
                <a:cs typeface="Arial" panose="020B0604020202020204" pitchFamily="34" charset="0"/>
              </a:rPr>
            </a:br>
            <a:r>
              <a:rPr lang="en-GB" b="1" dirty="0">
                <a:latin typeface="Arial" panose="020B0604020202020204" pitchFamily="34" charset="0"/>
                <a:cs typeface="Arial" panose="020B0604020202020204" pitchFamily="34" charset="0"/>
              </a:rPr>
              <a:t>after an unsuccessful quit attempt or relapse</a:t>
            </a:r>
          </a:p>
          <a:p>
            <a:pPr>
              <a:lnSpc>
                <a:spcPts val="2600"/>
              </a:lnSpc>
              <a:spcBef>
                <a:spcPts val="800"/>
              </a:spcBef>
              <a:spcAft>
                <a:spcPts val="800"/>
              </a:spcAft>
              <a:buClr>
                <a:srgbClr val="FF7500"/>
              </a:buClr>
            </a:pPr>
            <a:endParaRPr lang="en-GB" dirty="0">
              <a:latin typeface="Arial" panose="020B0604020202020204" pitchFamily="34" charset="0"/>
              <a:cs typeface="Arial" panose="020B0604020202020204" pitchFamily="34" charset="0"/>
            </a:endParaRPr>
          </a:p>
        </p:txBody>
      </p:sp>
      <p:sp>
        <p:nvSpPr>
          <p:cNvPr id="16" name="Title 1">
            <a:extLst>
              <a:ext uri="{FF2B5EF4-FFF2-40B4-BE49-F238E27FC236}">
                <a16:creationId xmlns:a16="http://schemas.microsoft.com/office/drawing/2014/main" id="{746F9B01-E0D9-A18E-5FE9-B8A602E2FF68}"/>
              </a:ext>
            </a:extLst>
          </p:cNvPr>
          <p:cNvSpPr txBox="1">
            <a:spLocks/>
          </p:cNvSpPr>
          <p:nvPr/>
        </p:nvSpPr>
        <p:spPr bwMode="auto">
          <a:xfrm>
            <a:off x="952500" y="956961"/>
            <a:ext cx="7200900" cy="50256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lvl1pPr marL="355600" indent="-355600" algn="l" defTabSz="457200" rtl="0" eaLnBrk="0" fontAlgn="base" hangingPunct="0">
              <a:spcBef>
                <a:spcPct val="0"/>
              </a:spcBef>
              <a:spcAft>
                <a:spcPct val="0"/>
              </a:spcAft>
              <a:defRPr sz="2400" b="0" i="0" kern="1200">
                <a:solidFill>
                  <a:srgbClr val="00D5D9"/>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sz="2600" b="1" dirty="0">
                <a:solidFill>
                  <a:srgbClr val="FF7500"/>
                </a:solidFill>
                <a:effectLst/>
                <a:latin typeface="Arial" panose="020B0604020202020204" pitchFamily="34" charset="0"/>
                <a:cs typeface="Arial" panose="020B0604020202020204" pitchFamily="34" charset="0"/>
              </a:rPr>
              <a:t>Best practice for SMI</a:t>
            </a:r>
          </a:p>
        </p:txBody>
      </p:sp>
      <p:sp>
        <p:nvSpPr>
          <p:cNvPr id="2" name="Right Triangle 1">
            <a:extLst>
              <a:ext uri="{FF2B5EF4-FFF2-40B4-BE49-F238E27FC236}">
                <a16:creationId xmlns:a16="http://schemas.microsoft.com/office/drawing/2014/main" id="{5D006189-BC84-40A1-6BAC-064508407A88}"/>
              </a:ext>
            </a:extLst>
          </p:cNvPr>
          <p:cNvSpPr/>
          <p:nvPr/>
        </p:nvSpPr>
        <p:spPr bwMode="auto">
          <a:xfrm rot="10800000">
            <a:off x="6775570" y="477707"/>
            <a:ext cx="1902086" cy="1902086"/>
          </a:xfrm>
          <a:prstGeom prst="rtTriangle">
            <a:avLst/>
          </a:prstGeom>
          <a:solidFill>
            <a:srgbClr val="FF75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6" name="Text Placeholder 3">
            <a:extLst>
              <a:ext uri="{FF2B5EF4-FFF2-40B4-BE49-F238E27FC236}">
                <a16:creationId xmlns:a16="http://schemas.microsoft.com/office/drawing/2014/main" id="{9513194F-AA28-743D-632D-34CAEF386DEA}"/>
              </a:ext>
            </a:extLst>
          </p:cNvPr>
          <p:cNvSpPr txBox="1">
            <a:spLocks/>
          </p:cNvSpPr>
          <p:nvPr/>
        </p:nvSpPr>
        <p:spPr>
          <a:xfrm rot="2700000">
            <a:off x="7100876" y="548036"/>
            <a:ext cx="1908313" cy="998172"/>
          </a:xfrm>
          <a:prstGeom prst="rect">
            <a:avLst/>
          </a:prstGeom>
        </p:spPr>
        <p:txBody>
          <a:bodyPr t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000"/>
              </a:lnSpc>
              <a:spcBef>
                <a:spcPts val="0"/>
              </a:spcBef>
              <a:spcAft>
                <a:spcPts val="0"/>
              </a:spcAft>
              <a:buClr>
                <a:srgbClr val="00D5D9"/>
              </a:buClr>
              <a:buNone/>
            </a:pPr>
            <a:r>
              <a:rPr lang="en-US" b="1" dirty="0">
                <a:solidFill>
                  <a:schemeClr val="bg1"/>
                </a:solidFill>
              </a:rPr>
              <a:t>BEST</a:t>
            </a:r>
          </a:p>
          <a:p>
            <a:pPr marL="0" indent="0" algn="ctr">
              <a:lnSpc>
                <a:spcPts val="2000"/>
              </a:lnSpc>
              <a:spcBef>
                <a:spcPts val="0"/>
              </a:spcBef>
              <a:spcAft>
                <a:spcPts val="0"/>
              </a:spcAft>
              <a:buClr>
                <a:srgbClr val="00D5D9"/>
              </a:buClr>
              <a:buNone/>
            </a:pPr>
            <a:r>
              <a:rPr lang="en-US" b="1" dirty="0">
                <a:solidFill>
                  <a:schemeClr val="bg1"/>
                </a:solidFill>
              </a:rPr>
              <a:t>PRACTICES</a:t>
            </a:r>
          </a:p>
        </p:txBody>
      </p:sp>
    </p:spTree>
    <p:extLst>
      <p:ext uri="{BB962C8B-B14F-4D97-AF65-F5344CB8AC3E}">
        <p14:creationId xmlns:p14="http://schemas.microsoft.com/office/powerpoint/2010/main" val="3971444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0CA92206-A922-AB9B-E4F9-A2B321356414}"/>
              </a:ext>
            </a:extLst>
          </p:cNvPr>
          <p:cNvSpPr txBox="1">
            <a:spLocks/>
          </p:cNvSpPr>
          <p:nvPr/>
        </p:nvSpPr>
        <p:spPr>
          <a:xfrm>
            <a:off x="751382" y="5710793"/>
            <a:ext cx="7966604" cy="527356"/>
          </a:xfrm>
          <a:prstGeom prst="rect">
            <a:avLst/>
          </a:prstGeom>
        </p:spPr>
        <p:txBody>
          <a:bodyPr anchor="t"/>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spcBef>
                <a:spcPts val="1000"/>
              </a:spcBef>
              <a:spcAft>
                <a:spcPts val="1000"/>
              </a:spcAft>
              <a:buNone/>
            </a:pPr>
            <a:r>
              <a:rPr lang="en-US" sz="1500" b="1" dirty="0">
                <a:solidFill>
                  <a:schemeClr val="bg1"/>
                </a:solidFill>
                <a:effectLst>
                  <a:outerShdw blurRad="317500" dist="38100" dir="5400000" algn="ctr" rotWithShape="0">
                    <a:srgbClr val="000000">
                      <a:alpha val="20000"/>
                    </a:srgbClr>
                  </a:outerShdw>
                </a:effectLst>
                <a:latin typeface="Arial" panose="020B0604020202020204" pitchFamily="34" charset="0"/>
                <a:cs typeface="Arial" panose="020B0604020202020204" pitchFamily="34" charset="0"/>
              </a:rPr>
              <a:t>www. https://</a:t>
            </a:r>
            <a:r>
              <a:rPr lang="en-US" sz="1500" b="1" dirty="0" err="1">
                <a:solidFill>
                  <a:schemeClr val="bg1"/>
                </a:solidFill>
                <a:effectLst>
                  <a:outerShdw blurRad="317500" dist="38100" dir="5400000" algn="ctr" rotWithShape="0">
                    <a:srgbClr val="000000">
                      <a:alpha val="20000"/>
                    </a:srgbClr>
                  </a:outerShdw>
                </a:effectLst>
                <a:latin typeface="Arial" panose="020B0604020202020204" pitchFamily="34" charset="0"/>
                <a:cs typeface="Arial" panose="020B0604020202020204" pitchFamily="34" charset="0"/>
              </a:rPr>
              <a:t>www.youtube.com</a:t>
            </a:r>
            <a:r>
              <a:rPr lang="en-US" sz="1500" b="1" dirty="0">
                <a:solidFill>
                  <a:schemeClr val="bg1"/>
                </a:solidFill>
                <a:effectLst>
                  <a:outerShdw blurRad="317500" dist="38100" dir="5400000" algn="ctr" rotWithShape="0">
                    <a:srgbClr val="000000">
                      <a:alpha val="20000"/>
                    </a:srgbClr>
                  </a:outerShdw>
                </a:effectLst>
                <a:latin typeface="Arial" panose="020B0604020202020204" pitchFamily="34" charset="0"/>
                <a:cs typeface="Arial" panose="020B0604020202020204" pitchFamily="34" charset="0"/>
              </a:rPr>
              <a:t>/</a:t>
            </a:r>
            <a:r>
              <a:rPr lang="en-US" sz="1500" b="1" dirty="0" err="1">
                <a:solidFill>
                  <a:schemeClr val="bg1"/>
                </a:solidFill>
                <a:effectLst>
                  <a:outerShdw blurRad="317500" dist="38100" dir="5400000" algn="ctr" rotWithShape="0">
                    <a:srgbClr val="000000">
                      <a:alpha val="20000"/>
                    </a:srgbClr>
                  </a:outerShdw>
                </a:effectLst>
                <a:latin typeface="Arial" panose="020B0604020202020204" pitchFamily="34" charset="0"/>
                <a:cs typeface="Arial" panose="020B0604020202020204" pitchFamily="34" charset="0"/>
              </a:rPr>
              <a:t>watch?v</a:t>
            </a:r>
            <a:r>
              <a:rPr lang="en-US" sz="1500" b="1" dirty="0">
                <a:solidFill>
                  <a:schemeClr val="bg1"/>
                </a:solidFill>
                <a:effectLst>
                  <a:outerShdw blurRad="317500" dist="38100" dir="5400000" algn="ctr" rotWithShape="0">
                    <a:srgbClr val="000000">
                      <a:alpha val="20000"/>
                    </a:srgbClr>
                  </a:outerShdw>
                </a:effectLst>
                <a:latin typeface="Arial" panose="020B0604020202020204" pitchFamily="34" charset="0"/>
                <a:cs typeface="Arial" panose="020B0604020202020204" pitchFamily="34" charset="0"/>
              </a:rPr>
              <a:t>=hDd2kFFVBFY</a:t>
            </a:r>
          </a:p>
        </p:txBody>
      </p:sp>
      <p:sp>
        <p:nvSpPr>
          <p:cNvPr id="9" name="box">
            <a:extLst>
              <a:ext uri="{FF2B5EF4-FFF2-40B4-BE49-F238E27FC236}">
                <a16:creationId xmlns:a16="http://schemas.microsoft.com/office/drawing/2014/main" id="{F64D4103-123E-3AEE-1BC9-5EDBC429C1DB}"/>
              </a:ext>
            </a:extLst>
          </p:cNvPr>
          <p:cNvSpPr txBox="1">
            <a:spLocks/>
          </p:cNvSpPr>
          <p:nvPr/>
        </p:nvSpPr>
        <p:spPr bwMode="auto">
          <a:xfrm>
            <a:off x="5006714" y="1691640"/>
            <a:ext cx="4137285" cy="3474720"/>
          </a:xfrm>
          <a:prstGeom prst="rect">
            <a:avLst/>
          </a:prstGeom>
          <a:gradFill>
            <a:gsLst>
              <a:gs pos="0">
                <a:schemeClr val="accent2"/>
              </a:gs>
              <a:gs pos="100000">
                <a:schemeClr val="accent4"/>
              </a:gs>
            </a:gsLst>
            <a:lin ang="5400000" scaled="0"/>
          </a:gradFill>
          <a:ln w="9525">
            <a:noFill/>
            <a:miter lim="800000"/>
            <a:headEnd/>
            <a:tailEnd/>
          </a:ln>
          <a:effectLst/>
        </p:spPr>
        <p:txBody>
          <a:bodyPr vert="horz" wrap="square" lIns="432000" tIns="180000" rIns="251999" bIns="36000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9525" indent="-9525">
              <a:lnSpc>
                <a:spcPts val="3200"/>
              </a:lnSpc>
              <a:buNone/>
            </a:pPr>
            <a:r>
              <a:rPr lang="en-US" sz="3000" b="1" dirty="0">
                <a:solidFill>
                  <a:schemeClr val="accent1"/>
                </a:solidFill>
                <a:latin typeface="Arial" panose="020B0604020202020204" pitchFamily="34" charset="0"/>
                <a:cs typeface="Arial" panose="020B0604020202020204" pitchFamily="34" charset="0"/>
              </a:rPr>
              <a:t>Hameed’s story</a:t>
            </a:r>
          </a:p>
          <a:p>
            <a:pPr marL="9525" indent="-9525">
              <a:lnSpc>
                <a:spcPts val="3000"/>
              </a:lnSpc>
              <a:spcAft>
                <a:spcPts val="0"/>
              </a:spcAft>
              <a:buNone/>
            </a:pPr>
            <a:r>
              <a:rPr lang="en-US" dirty="0">
                <a:solidFill>
                  <a:schemeClr val="bg1"/>
                </a:solidFill>
                <a:latin typeface="Arial" panose="020B0604020202020204" pitchFamily="34" charset="0"/>
                <a:cs typeface="Arial" panose="020B0604020202020204" pitchFamily="34" charset="0"/>
              </a:rPr>
              <a:t>Stopping smoking while dealing with a mental health illness</a:t>
            </a:r>
          </a:p>
        </p:txBody>
      </p:sp>
      <p:pic>
        <p:nvPicPr>
          <p:cNvPr id="3" name="Picture 2" descr="A person wearing a hat&#10;&#10;Description automatically generated with medium confidence">
            <a:extLst>
              <a:ext uri="{FF2B5EF4-FFF2-40B4-BE49-F238E27FC236}">
                <a16:creationId xmlns:a16="http://schemas.microsoft.com/office/drawing/2014/main" id="{14C2DC17-59C0-2640-BD89-E26C6BBB08C9}"/>
              </a:ext>
            </a:extLst>
          </p:cNvPr>
          <p:cNvPicPr>
            <a:picLocks noChangeAspect="1"/>
          </p:cNvPicPr>
          <p:nvPr/>
        </p:nvPicPr>
        <p:blipFill>
          <a:blip r:embed="rId3"/>
          <a:stretch>
            <a:fillRect/>
          </a:stretch>
        </p:blipFill>
        <p:spPr>
          <a:xfrm>
            <a:off x="-1" y="1632180"/>
            <a:ext cx="5006715" cy="3656495"/>
          </a:xfrm>
          <a:prstGeom prst="rect">
            <a:avLst/>
          </a:prstGeom>
        </p:spPr>
      </p:pic>
    </p:spTree>
    <p:extLst>
      <p:ext uri="{BB962C8B-B14F-4D97-AF65-F5344CB8AC3E}">
        <p14:creationId xmlns:p14="http://schemas.microsoft.com/office/powerpoint/2010/main" val="10059933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78188-6550-76D4-F740-08B25ED5CDBF}"/>
              </a:ext>
            </a:extLst>
          </p:cNvPr>
          <p:cNvSpPr>
            <a:spLocks noGrp="1"/>
          </p:cNvSpPr>
          <p:nvPr>
            <p:ph type="title"/>
          </p:nvPr>
        </p:nvSpPr>
        <p:spPr/>
        <p:txBody>
          <a:bodyPr/>
          <a:lstStyle/>
          <a:p>
            <a:r>
              <a:rPr lang="en-US" dirty="0"/>
              <a:t>Dealing with setbacks</a:t>
            </a:r>
          </a:p>
        </p:txBody>
      </p:sp>
      <p:sp>
        <p:nvSpPr>
          <p:cNvPr id="5" name="Footer Placeholder 3">
            <a:extLst>
              <a:ext uri="{FF2B5EF4-FFF2-40B4-BE49-F238E27FC236}">
                <a16:creationId xmlns:a16="http://schemas.microsoft.com/office/drawing/2014/main" id="{3B418C6E-C34E-84D3-3B85-5062A8E23EB2}"/>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a:t>
            </a:r>
            <a:r>
              <a:rPr lang="en-US" dirty="0"/>
              <a:t> –</a:t>
            </a:r>
            <a:r>
              <a:rPr lang="en-US" b="1" dirty="0"/>
              <a:t> </a:t>
            </a:r>
            <a:r>
              <a:rPr lang="en-GB" dirty="0"/>
              <a:t>Final session and managing setbacks</a:t>
            </a:r>
            <a:endParaRPr lang="en-US" dirty="0"/>
          </a:p>
        </p:txBody>
      </p:sp>
      <p:sp>
        <p:nvSpPr>
          <p:cNvPr id="30" name="Text Placeholder 2">
            <a:extLst>
              <a:ext uri="{FF2B5EF4-FFF2-40B4-BE49-F238E27FC236}">
                <a16:creationId xmlns:a16="http://schemas.microsoft.com/office/drawing/2014/main" id="{32EC0A20-8DFE-9646-4EF1-9297C3203EFD}"/>
              </a:ext>
            </a:extLst>
          </p:cNvPr>
          <p:cNvSpPr txBox="1">
            <a:spLocks/>
          </p:cNvSpPr>
          <p:nvPr/>
        </p:nvSpPr>
        <p:spPr bwMode="auto">
          <a:xfrm>
            <a:off x="1434857" y="1815681"/>
            <a:ext cx="5485708" cy="4741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00"/>
              </a:spcBef>
              <a:spcAft>
                <a:spcPts val="900"/>
              </a:spcAft>
              <a:buNone/>
            </a:pPr>
            <a:r>
              <a:rPr lang="en-US" sz="1650" dirty="0">
                <a:latin typeface="Arial" panose="020B0604020202020204" pitchFamily="34" charset="0"/>
                <a:cs typeface="Arial" panose="020B0604020202020204" pitchFamily="34" charset="0"/>
              </a:rPr>
              <a:t>Patient has had an </a:t>
            </a:r>
            <a:r>
              <a:rPr lang="en-US" sz="1650" b="1" dirty="0">
                <a:solidFill>
                  <a:schemeClr val="accent4">
                    <a:lumMod val="75000"/>
                    <a:lumOff val="25000"/>
                  </a:schemeClr>
                </a:solidFill>
                <a:latin typeface="Arial" panose="020B0604020202020204" pitchFamily="34" charset="0"/>
                <a:cs typeface="Arial" panose="020B0604020202020204" pitchFamily="34" charset="0"/>
              </a:rPr>
              <a:t>exacerbation/relapse </a:t>
            </a:r>
            <a:r>
              <a:rPr lang="en-US" sz="1650" dirty="0">
                <a:latin typeface="Arial" panose="020B0604020202020204" pitchFamily="34" charset="0"/>
                <a:cs typeface="Arial" panose="020B0604020202020204" pitchFamily="34" charset="0"/>
              </a:rPr>
              <a:t>of their illness </a:t>
            </a:r>
            <a:endParaRPr lang="en-US" sz="1650" b="1" dirty="0">
              <a:solidFill>
                <a:schemeClr val="accent1"/>
              </a:solidFill>
              <a:latin typeface="Arial" panose="020B0604020202020204" pitchFamily="34" charset="0"/>
              <a:cs typeface="Arial" panose="020B0604020202020204" pitchFamily="34" charset="0"/>
            </a:endParaRPr>
          </a:p>
        </p:txBody>
      </p:sp>
      <p:grpSp>
        <p:nvGrpSpPr>
          <p:cNvPr id="51" name="Group 50">
            <a:extLst>
              <a:ext uri="{FF2B5EF4-FFF2-40B4-BE49-F238E27FC236}">
                <a16:creationId xmlns:a16="http://schemas.microsoft.com/office/drawing/2014/main" id="{3BE7DEAF-4D0E-ADC5-4FA8-DF1BD7702965}"/>
              </a:ext>
            </a:extLst>
          </p:cNvPr>
          <p:cNvGrpSpPr/>
          <p:nvPr/>
        </p:nvGrpSpPr>
        <p:grpSpPr>
          <a:xfrm>
            <a:off x="684213" y="4574794"/>
            <a:ext cx="604058" cy="604058"/>
            <a:chOff x="684213" y="4574794"/>
            <a:chExt cx="604058" cy="604058"/>
          </a:xfrm>
        </p:grpSpPr>
        <p:sp>
          <p:nvSpPr>
            <p:cNvPr id="44" name="Rectangle 43">
              <a:extLst>
                <a:ext uri="{FF2B5EF4-FFF2-40B4-BE49-F238E27FC236}">
                  <a16:creationId xmlns:a16="http://schemas.microsoft.com/office/drawing/2014/main" id="{7F62BD12-2738-65EA-4ECE-4066313874A2}"/>
                </a:ext>
              </a:extLst>
            </p:cNvPr>
            <p:cNvSpPr/>
            <p:nvPr/>
          </p:nvSpPr>
          <p:spPr bwMode="auto">
            <a:xfrm>
              <a:off x="684213" y="4574794"/>
              <a:ext cx="604058" cy="604058"/>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9" name="Freeform 18">
              <a:extLst>
                <a:ext uri="{FF2B5EF4-FFF2-40B4-BE49-F238E27FC236}">
                  <a16:creationId xmlns:a16="http://schemas.microsoft.com/office/drawing/2014/main" id="{FEB59DFF-F987-2485-5E86-B32A9CA290F4}"/>
                </a:ext>
              </a:extLst>
            </p:cNvPr>
            <p:cNvSpPr/>
            <p:nvPr/>
          </p:nvSpPr>
          <p:spPr>
            <a:xfrm>
              <a:off x="814084" y="4706465"/>
              <a:ext cx="344317" cy="292789"/>
            </a:xfrm>
            <a:custGeom>
              <a:avLst/>
              <a:gdLst>
                <a:gd name="connsiteX0" fmla="*/ 0 w 534638"/>
                <a:gd name="connsiteY0" fmla="*/ 454628 h 454628"/>
                <a:gd name="connsiteX1" fmla="*/ 0 w 534638"/>
                <a:gd name="connsiteY1" fmla="*/ 366522 h 454628"/>
                <a:gd name="connsiteX2" fmla="*/ 442627 w 534638"/>
                <a:gd name="connsiteY2" fmla="*/ 366522 h 454628"/>
                <a:gd name="connsiteX3" fmla="*/ 442627 w 534638"/>
                <a:gd name="connsiteY3" fmla="*/ 454628 h 454628"/>
                <a:gd name="connsiteX4" fmla="*/ 0 w 534638"/>
                <a:gd name="connsiteY4" fmla="*/ 454628 h 454628"/>
                <a:gd name="connsiteX5" fmla="*/ 411004 w 534638"/>
                <a:gd name="connsiteY5" fmla="*/ 167831 h 454628"/>
                <a:gd name="connsiteX6" fmla="*/ 534543 w 534638"/>
                <a:gd name="connsiteY6" fmla="*/ 296323 h 454628"/>
                <a:gd name="connsiteX7" fmla="*/ 534543 w 534638"/>
                <a:gd name="connsiteY7" fmla="*/ 350139 h 454628"/>
                <a:gd name="connsiteX8" fmla="*/ 505015 w 534638"/>
                <a:gd name="connsiteY8" fmla="*/ 350139 h 454628"/>
                <a:gd name="connsiteX9" fmla="*/ 505015 w 534638"/>
                <a:gd name="connsiteY9" fmla="*/ 296323 h 454628"/>
                <a:gd name="connsiteX10" fmla="*/ 411004 w 534638"/>
                <a:gd name="connsiteY10" fmla="*/ 197358 h 454628"/>
                <a:gd name="connsiteX11" fmla="*/ 364141 w 534638"/>
                <a:gd name="connsiteY11" fmla="*/ 197358 h 454628"/>
                <a:gd name="connsiteX12" fmla="*/ 350996 w 534638"/>
                <a:gd name="connsiteY12" fmla="*/ 189262 h 454628"/>
                <a:gd name="connsiteX13" fmla="*/ 352234 w 534638"/>
                <a:gd name="connsiteY13" fmla="*/ 173927 h 454628"/>
                <a:gd name="connsiteX14" fmla="*/ 369284 w 534638"/>
                <a:gd name="connsiteY14" fmla="*/ 125540 h 454628"/>
                <a:gd name="connsiteX15" fmla="*/ 297466 w 534638"/>
                <a:gd name="connsiteY15" fmla="*/ 58198 h 454628"/>
                <a:gd name="connsiteX16" fmla="*/ 297466 w 534638"/>
                <a:gd name="connsiteY16" fmla="*/ 28670 h 454628"/>
                <a:gd name="connsiteX17" fmla="*/ 398812 w 534638"/>
                <a:gd name="connsiteY17" fmla="*/ 125540 h 454628"/>
                <a:gd name="connsiteX18" fmla="*/ 389477 w 534638"/>
                <a:gd name="connsiteY18" fmla="*/ 167831 h 454628"/>
                <a:gd name="connsiteX19" fmla="*/ 411004 w 534638"/>
                <a:gd name="connsiteY19" fmla="*/ 167831 h 454628"/>
                <a:gd name="connsiteX20" fmla="*/ 181832 w 534638"/>
                <a:gd name="connsiteY20" fmla="*/ 89630 h 454628"/>
                <a:gd name="connsiteX21" fmla="*/ 267938 w 534638"/>
                <a:gd name="connsiteY21" fmla="*/ 0 h 454628"/>
                <a:gd name="connsiteX22" fmla="*/ 267938 w 534638"/>
                <a:gd name="connsiteY22" fmla="*/ 29527 h 454628"/>
                <a:gd name="connsiteX23" fmla="*/ 211359 w 534638"/>
                <a:gd name="connsiteY23" fmla="*/ 89630 h 454628"/>
                <a:gd name="connsiteX24" fmla="*/ 229648 w 534638"/>
                <a:gd name="connsiteY24" fmla="*/ 131445 h 454628"/>
                <a:gd name="connsiteX25" fmla="*/ 284321 w 534638"/>
                <a:gd name="connsiteY25" fmla="*/ 148781 h 454628"/>
                <a:gd name="connsiteX26" fmla="*/ 297751 w 534638"/>
                <a:gd name="connsiteY26" fmla="*/ 155829 h 454628"/>
                <a:gd name="connsiteX27" fmla="*/ 297847 w 534638"/>
                <a:gd name="connsiteY27" fmla="*/ 170974 h 454628"/>
                <a:gd name="connsiteX28" fmla="*/ 298132 w 534638"/>
                <a:gd name="connsiteY28" fmla="*/ 219551 h 454628"/>
                <a:gd name="connsiteX29" fmla="*/ 330232 w 534638"/>
                <a:gd name="connsiteY29" fmla="*/ 238125 h 454628"/>
                <a:gd name="connsiteX30" fmla="*/ 409480 w 534638"/>
                <a:gd name="connsiteY30" fmla="*/ 238125 h 454628"/>
                <a:gd name="connsiteX31" fmla="*/ 488537 w 534638"/>
                <a:gd name="connsiteY31" fmla="*/ 310134 h 454628"/>
                <a:gd name="connsiteX32" fmla="*/ 488537 w 534638"/>
                <a:gd name="connsiteY32" fmla="*/ 350044 h 454628"/>
                <a:gd name="connsiteX33" fmla="*/ 459010 w 534638"/>
                <a:gd name="connsiteY33" fmla="*/ 350044 h 454628"/>
                <a:gd name="connsiteX34" fmla="*/ 459010 w 534638"/>
                <a:gd name="connsiteY34" fmla="*/ 310134 h 454628"/>
                <a:gd name="connsiteX35" fmla="*/ 409480 w 534638"/>
                <a:gd name="connsiteY35" fmla="*/ 267653 h 454628"/>
                <a:gd name="connsiteX36" fmla="*/ 330232 w 534638"/>
                <a:gd name="connsiteY36" fmla="*/ 267653 h 454628"/>
                <a:gd name="connsiteX37" fmla="*/ 272510 w 534638"/>
                <a:gd name="connsiteY37" fmla="*/ 234220 h 454628"/>
                <a:gd name="connsiteX38" fmla="*/ 264128 w 534638"/>
                <a:gd name="connsiteY38" fmla="*/ 177641 h 454628"/>
                <a:gd name="connsiteX39" fmla="*/ 209359 w 534638"/>
                <a:gd name="connsiteY39" fmla="*/ 152876 h 454628"/>
                <a:gd name="connsiteX40" fmla="*/ 181832 w 534638"/>
                <a:gd name="connsiteY40" fmla="*/ 89630 h 454628"/>
                <a:gd name="connsiteX41" fmla="*/ 505111 w 534638"/>
                <a:gd name="connsiteY41" fmla="*/ 366522 h 454628"/>
                <a:gd name="connsiteX42" fmla="*/ 534638 w 534638"/>
                <a:gd name="connsiteY42" fmla="*/ 366522 h 454628"/>
                <a:gd name="connsiteX43" fmla="*/ 534638 w 534638"/>
                <a:gd name="connsiteY43" fmla="*/ 454628 h 454628"/>
                <a:gd name="connsiteX44" fmla="*/ 505111 w 534638"/>
                <a:gd name="connsiteY44" fmla="*/ 454628 h 454628"/>
                <a:gd name="connsiteX45" fmla="*/ 505111 w 534638"/>
                <a:gd name="connsiteY45" fmla="*/ 366522 h 454628"/>
                <a:gd name="connsiteX46" fmla="*/ 459105 w 534638"/>
                <a:gd name="connsiteY46" fmla="*/ 366522 h 454628"/>
                <a:gd name="connsiteX47" fmla="*/ 488632 w 534638"/>
                <a:gd name="connsiteY47" fmla="*/ 366522 h 454628"/>
                <a:gd name="connsiteX48" fmla="*/ 488632 w 534638"/>
                <a:gd name="connsiteY48" fmla="*/ 454628 h 454628"/>
                <a:gd name="connsiteX49" fmla="*/ 459105 w 534638"/>
                <a:gd name="connsiteY49" fmla="*/ 454628 h 454628"/>
                <a:gd name="connsiteX50" fmla="*/ 459105 w 534638"/>
                <a:gd name="connsiteY50" fmla="*/ 366522 h 454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4638" h="454628">
                  <a:moveTo>
                    <a:pt x="0" y="454628"/>
                  </a:moveTo>
                  <a:lnTo>
                    <a:pt x="0" y="366522"/>
                  </a:lnTo>
                  <a:lnTo>
                    <a:pt x="442627" y="366522"/>
                  </a:lnTo>
                  <a:lnTo>
                    <a:pt x="442627" y="454628"/>
                  </a:lnTo>
                  <a:lnTo>
                    <a:pt x="0" y="454628"/>
                  </a:lnTo>
                  <a:close/>
                  <a:moveTo>
                    <a:pt x="411004" y="167831"/>
                  </a:moveTo>
                  <a:cubicBezTo>
                    <a:pt x="488347" y="167831"/>
                    <a:pt x="534543" y="233172"/>
                    <a:pt x="534543" y="296323"/>
                  </a:cubicBezTo>
                  <a:lnTo>
                    <a:pt x="534543" y="350139"/>
                  </a:lnTo>
                  <a:lnTo>
                    <a:pt x="505015" y="350139"/>
                  </a:lnTo>
                  <a:lnTo>
                    <a:pt x="505015" y="296323"/>
                  </a:lnTo>
                  <a:cubicBezTo>
                    <a:pt x="505015" y="248317"/>
                    <a:pt x="472059" y="197358"/>
                    <a:pt x="411004" y="197358"/>
                  </a:cubicBezTo>
                  <a:lnTo>
                    <a:pt x="364141" y="197358"/>
                  </a:lnTo>
                  <a:cubicBezTo>
                    <a:pt x="358616" y="197358"/>
                    <a:pt x="353473" y="194215"/>
                    <a:pt x="350996" y="189262"/>
                  </a:cubicBezTo>
                  <a:cubicBezTo>
                    <a:pt x="348520" y="184309"/>
                    <a:pt x="348901" y="178403"/>
                    <a:pt x="352234" y="173927"/>
                  </a:cubicBezTo>
                  <a:cubicBezTo>
                    <a:pt x="362902" y="159163"/>
                    <a:pt x="369284" y="141065"/>
                    <a:pt x="369284" y="125540"/>
                  </a:cubicBezTo>
                  <a:cubicBezTo>
                    <a:pt x="369284" y="87059"/>
                    <a:pt x="339185" y="59055"/>
                    <a:pt x="297466" y="58198"/>
                  </a:cubicBezTo>
                  <a:lnTo>
                    <a:pt x="297466" y="28670"/>
                  </a:lnTo>
                  <a:cubicBezTo>
                    <a:pt x="355378" y="29527"/>
                    <a:pt x="398812" y="70866"/>
                    <a:pt x="398812" y="125540"/>
                  </a:cubicBezTo>
                  <a:cubicBezTo>
                    <a:pt x="398812" y="139351"/>
                    <a:pt x="395478" y="153924"/>
                    <a:pt x="389477" y="167831"/>
                  </a:cubicBezTo>
                  <a:lnTo>
                    <a:pt x="411004" y="167831"/>
                  </a:lnTo>
                  <a:close/>
                  <a:moveTo>
                    <a:pt x="181832" y="89630"/>
                  </a:moveTo>
                  <a:cubicBezTo>
                    <a:pt x="181832" y="45625"/>
                    <a:pt x="211455" y="1143"/>
                    <a:pt x="267938" y="0"/>
                  </a:cubicBezTo>
                  <a:lnTo>
                    <a:pt x="267938" y="29527"/>
                  </a:lnTo>
                  <a:cubicBezTo>
                    <a:pt x="223266" y="30766"/>
                    <a:pt x="211359" y="69152"/>
                    <a:pt x="211359" y="89630"/>
                  </a:cubicBezTo>
                  <a:cubicBezTo>
                    <a:pt x="211359" y="105251"/>
                    <a:pt x="218027" y="120491"/>
                    <a:pt x="229648" y="131445"/>
                  </a:cubicBezTo>
                  <a:cubicBezTo>
                    <a:pt x="243078" y="144113"/>
                    <a:pt x="262033" y="150114"/>
                    <a:pt x="284321" y="148781"/>
                  </a:cubicBezTo>
                  <a:cubicBezTo>
                    <a:pt x="289750" y="148495"/>
                    <a:pt x="294894" y="151162"/>
                    <a:pt x="297751" y="155829"/>
                  </a:cubicBezTo>
                  <a:cubicBezTo>
                    <a:pt x="300609" y="160496"/>
                    <a:pt x="300609" y="166307"/>
                    <a:pt x="297847" y="170974"/>
                  </a:cubicBezTo>
                  <a:cubicBezTo>
                    <a:pt x="289655" y="184880"/>
                    <a:pt x="289750" y="204883"/>
                    <a:pt x="298132" y="219551"/>
                  </a:cubicBezTo>
                  <a:cubicBezTo>
                    <a:pt x="302990" y="228029"/>
                    <a:pt x="312515" y="238125"/>
                    <a:pt x="330232" y="238125"/>
                  </a:cubicBezTo>
                  <a:lnTo>
                    <a:pt x="409480" y="238125"/>
                  </a:lnTo>
                  <a:cubicBezTo>
                    <a:pt x="458248" y="238125"/>
                    <a:pt x="488537" y="265748"/>
                    <a:pt x="488537" y="310134"/>
                  </a:cubicBezTo>
                  <a:lnTo>
                    <a:pt x="488537" y="350044"/>
                  </a:lnTo>
                  <a:lnTo>
                    <a:pt x="459010" y="350044"/>
                  </a:lnTo>
                  <a:lnTo>
                    <a:pt x="459010" y="310134"/>
                  </a:lnTo>
                  <a:cubicBezTo>
                    <a:pt x="459010" y="274987"/>
                    <a:pt x="432054" y="267653"/>
                    <a:pt x="409480" y="267653"/>
                  </a:cubicBezTo>
                  <a:lnTo>
                    <a:pt x="330232" y="267653"/>
                  </a:lnTo>
                  <a:cubicBezTo>
                    <a:pt x="305657" y="267653"/>
                    <a:pt x="284607" y="255461"/>
                    <a:pt x="272510" y="234220"/>
                  </a:cubicBezTo>
                  <a:cubicBezTo>
                    <a:pt x="262795" y="217265"/>
                    <a:pt x="260128" y="196501"/>
                    <a:pt x="264128" y="177641"/>
                  </a:cubicBezTo>
                  <a:cubicBezTo>
                    <a:pt x="237839" y="174498"/>
                    <a:pt x="220123" y="163068"/>
                    <a:pt x="209359" y="152876"/>
                  </a:cubicBezTo>
                  <a:cubicBezTo>
                    <a:pt x="191833" y="136303"/>
                    <a:pt x="181832" y="113252"/>
                    <a:pt x="181832" y="89630"/>
                  </a:cubicBezTo>
                  <a:close/>
                  <a:moveTo>
                    <a:pt x="505111" y="366522"/>
                  </a:moveTo>
                  <a:lnTo>
                    <a:pt x="534638" y="366522"/>
                  </a:lnTo>
                  <a:lnTo>
                    <a:pt x="534638" y="454628"/>
                  </a:lnTo>
                  <a:lnTo>
                    <a:pt x="505111" y="454628"/>
                  </a:lnTo>
                  <a:lnTo>
                    <a:pt x="505111" y="366522"/>
                  </a:lnTo>
                  <a:close/>
                  <a:moveTo>
                    <a:pt x="459105" y="366522"/>
                  </a:moveTo>
                  <a:lnTo>
                    <a:pt x="488632" y="366522"/>
                  </a:lnTo>
                  <a:lnTo>
                    <a:pt x="488632" y="454628"/>
                  </a:lnTo>
                  <a:lnTo>
                    <a:pt x="459105" y="454628"/>
                  </a:lnTo>
                  <a:lnTo>
                    <a:pt x="459105" y="366522"/>
                  </a:lnTo>
                  <a:close/>
                </a:path>
              </a:pathLst>
            </a:custGeom>
            <a:solidFill>
              <a:schemeClr val="bg1"/>
            </a:solidFill>
            <a:ln w="9525" cap="flat">
              <a:noFill/>
              <a:prstDash val="solid"/>
              <a:miter/>
            </a:ln>
          </p:spPr>
          <p:txBody>
            <a:bodyPr rtlCol="0" anchor="ctr"/>
            <a:lstStyle/>
            <a:p>
              <a:endParaRPr lang="en-US"/>
            </a:p>
          </p:txBody>
        </p:sp>
      </p:grpSp>
      <p:grpSp>
        <p:nvGrpSpPr>
          <p:cNvPr id="47" name="Group 46">
            <a:extLst>
              <a:ext uri="{FF2B5EF4-FFF2-40B4-BE49-F238E27FC236}">
                <a16:creationId xmlns:a16="http://schemas.microsoft.com/office/drawing/2014/main" id="{7CD41656-62A6-A76B-7918-CC4BBB51B230}"/>
              </a:ext>
            </a:extLst>
          </p:cNvPr>
          <p:cNvGrpSpPr/>
          <p:nvPr/>
        </p:nvGrpSpPr>
        <p:grpSpPr>
          <a:xfrm>
            <a:off x="684213" y="1758138"/>
            <a:ext cx="604058" cy="604058"/>
            <a:chOff x="684213" y="1758138"/>
            <a:chExt cx="604058" cy="604058"/>
          </a:xfrm>
        </p:grpSpPr>
        <p:sp>
          <p:nvSpPr>
            <p:cNvPr id="18" name="Rectangle 17">
              <a:extLst>
                <a:ext uri="{FF2B5EF4-FFF2-40B4-BE49-F238E27FC236}">
                  <a16:creationId xmlns:a16="http://schemas.microsoft.com/office/drawing/2014/main" id="{195A2E5D-1DF1-6E34-E0FA-8B6CDA59486B}"/>
                </a:ext>
              </a:extLst>
            </p:cNvPr>
            <p:cNvSpPr/>
            <p:nvPr/>
          </p:nvSpPr>
          <p:spPr bwMode="auto">
            <a:xfrm>
              <a:off x="684213" y="1758138"/>
              <a:ext cx="604058" cy="604058"/>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7" name="Freeform 26">
              <a:extLst>
                <a:ext uri="{FF2B5EF4-FFF2-40B4-BE49-F238E27FC236}">
                  <a16:creationId xmlns:a16="http://schemas.microsoft.com/office/drawing/2014/main" id="{CEAB5BCB-47BE-559F-5CA8-6B512AF8A375}"/>
                </a:ext>
              </a:extLst>
            </p:cNvPr>
            <p:cNvSpPr/>
            <p:nvPr/>
          </p:nvSpPr>
          <p:spPr>
            <a:xfrm>
              <a:off x="832988" y="1881182"/>
              <a:ext cx="266049" cy="357970"/>
            </a:xfrm>
            <a:custGeom>
              <a:avLst/>
              <a:gdLst>
                <a:gd name="connsiteX0" fmla="*/ 328422 w 529590"/>
                <a:gd name="connsiteY0" fmla="*/ 0 h 712565"/>
                <a:gd name="connsiteX1" fmla="*/ 282607 w 529590"/>
                <a:gd name="connsiteY1" fmla="*/ 80581 h 712565"/>
                <a:gd name="connsiteX2" fmla="*/ 349568 w 529590"/>
                <a:gd name="connsiteY2" fmla="*/ 80581 h 712565"/>
                <a:gd name="connsiteX3" fmla="*/ 275177 w 529590"/>
                <a:gd name="connsiteY3" fmla="*/ 217551 h 712565"/>
                <a:gd name="connsiteX4" fmla="*/ 345091 w 529590"/>
                <a:gd name="connsiteY4" fmla="*/ 217551 h 712565"/>
                <a:gd name="connsiteX5" fmla="*/ 209550 w 529590"/>
                <a:gd name="connsiteY5" fmla="*/ 410909 h 712565"/>
                <a:gd name="connsiteX6" fmla="*/ 246698 w 529590"/>
                <a:gd name="connsiteY6" fmla="*/ 277082 h 712565"/>
                <a:gd name="connsiteX7" fmla="*/ 178308 w 529590"/>
                <a:gd name="connsiteY7" fmla="*/ 277082 h 712565"/>
                <a:gd name="connsiteX8" fmla="*/ 228886 w 529590"/>
                <a:gd name="connsiteY8" fmla="*/ 160877 h 712565"/>
                <a:gd name="connsiteX9" fmla="*/ 150019 w 529590"/>
                <a:gd name="connsiteY9" fmla="*/ 160877 h 712565"/>
                <a:gd name="connsiteX10" fmla="*/ 224885 w 529590"/>
                <a:gd name="connsiteY10" fmla="*/ 286 h 712565"/>
                <a:gd name="connsiteX11" fmla="*/ 27718 w 529590"/>
                <a:gd name="connsiteY11" fmla="*/ 211646 h 712565"/>
                <a:gd name="connsiteX12" fmla="*/ 0 w 529590"/>
                <a:gd name="connsiteY12" fmla="*/ 383286 h 712565"/>
                <a:gd name="connsiteX13" fmla="*/ 44958 w 529590"/>
                <a:gd name="connsiteY13" fmla="*/ 391478 h 712565"/>
                <a:gd name="connsiteX14" fmla="*/ 44958 w 529590"/>
                <a:gd name="connsiteY14" fmla="*/ 523208 h 712565"/>
                <a:gd name="connsiteX15" fmla="*/ 77248 w 529590"/>
                <a:gd name="connsiteY15" fmla="*/ 555212 h 712565"/>
                <a:gd name="connsiteX16" fmla="*/ 196120 w 529590"/>
                <a:gd name="connsiteY16" fmla="*/ 555212 h 712565"/>
                <a:gd name="connsiteX17" fmla="*/ 228886 w 529590"/>
                <a:gd name="connsiteY17" fmla="*/ 588931 h 712565"/>
                <a:gd name="connsiteX18" fmla="*/ 228886 w 529590"/>
                <a:gd name="connsiteY18" fmla="*/ 712565 h 712565"/>
                <a:gd name="connsiteX19" fmla="*/ 529590 w 529590"/>
                <a:gd name="connsiteY19" fmla="*/ 712565 h 712565"/>
                <a:gd name="connsiteX20" fmla="*/ 529590 w 529590"/>
                <a:gd name="connsiteY20" fmla="*/ 259842 h 712565"/>
                <a:gd name="connsiteX21" fmla="*/ 328422 w 529590"/>
                <a:gd name="connsiteY21" fmla="*/ 0 h 71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29590" h="712565">
                  <a:moveTo>
                    <a:pt x="328422" y="0"/>
                  </a:moveTo>
                  <a:lnTo>
                    <a:pt x="282607" y="80581"/>
                  </a:lnTo>
                  <a:lnTo>
                    <a:pt x="349568" y="80581"/>
                  </a:lnTo>
                  <a:lnTo>
                    <a:pt x="275177" y="217551"/>
                  </a:lnTo>
                  <a:lnTo>
                    <a:pt x="345091" y="217551"/>
                  </a:lnTo>
                  <a:lnTo>
                    <a:pt x="209550" y="410909"/>
                  </a:lnTo>
                  <a:lnTo>
                    <a:pt x="246698" y="277082"/>
                  </a:lnTo>
                  <a:lnTo>
                    <a:pt x="178308" y="277082"/>
                  </a:lnTo>
                  <a:lnTo>
                    <a:pt x="228886" y="160877"/>
                  </a:lnTo>
                  <a:lnTo>
                    <a:pt x="150019" y="160877"/>
                  </a:lnTo>
                  <a:lnTo>
                    <a:pt x="224885" y="286"/>
                  </a:lnTo>
                  <a:cubicBezTo>
                    <a:pt x="102299" y="21717"/>
                    <a:pt x="41243" y="113538"/>
                    <a:pt x="27718" y="211646"/>
                  </a:cubicBezTo>
                  <a:lnTo>
                    <a:pt x="0" y="383286"/>
                  </a:lnTo>
                  <a:lnTo>
                    <a:pt x="44958" y="391478"/>
                  </a:lnTo>
                  <a:lnTo>
                    <a:pt x="44958" y="523208"/>
                  </a:lnTo>
                  <a:cubicBezTo>
                    <a:pt x="45339" y="540830"/>
                    <a:pt x="59627" y="555022"/>
                    <a:pt x="77248" y="555212"/>
                  </a:cubicBezTo>
                  <a:lnTo>
                    <a:pt x="196120" y="555212"/>
                  </a:lnTo>
                  <a:cubicBezTo>
                    <a:pt x="214217" y="555212"/>
                    <a:pt x="228886" y="569881"/>
                    <a:pt x="228886" y="588931"/>
                  </a:cubicBezTo>
                  <a:lnTo>
                    <a:pt x="228886" y="712565"/>
                  </a:lnTo>
                  <a:lnTo>
                    <a:pt x="529590" y="712565"/>
                  </a:lnTo>
                  <a:lnTo>
                    <a:pt x="529590" y="259842"/>
                  </a:lnTo>
                  <a:cubicBezTo>
                    <a:pt x="529590" y="130207"/>
                    <a:pt x="448818" y="22384"/>
                    <a:pt x="328422" y="0"/>
                  </a:cubicBezTo>
                  <a:close/>
                </a:path>
              </a:pathLst>
            </a:custGeom>
            <a:solidFill>
              <a:schemeClr val="bg1"/>
            </a:solidFill>
            <a:ln w="9525" cap="flat">
              <a:noFill/>
              <a:prstDash val="solid"/>
              <a:miter/>
            </a:ln>
          </p:spPr>
          <p:txBody>
            <a:bodyPr rtlCol="0" anchor="ctr"/>
            <a:lstStyle/>
            <a:p>
              <a:endParaRPr lang="en-US"/>
            </a:p>
          </p:txBody>
        </p:sp>
      </p:grpSp>
      <p:grpSp>
        <p:nvGrpSpPr>
          <p:cNvPr id="48" name="Group 47">
            <a:extLst>
              <a:ext uri="{FF2B5EF4-FFF2-40B4-BE49-F238E27FC236}">
                <a16:creationId xmlns:a16="http://schemas.microsoft.com/office/drawing/2014/main" id="{CAE8BC59-F423-9690-A307-0F03ECB9FEA9}"/>
              </a:ext>
            </a:extLst>
          </p:cNvPr>
          <p:cNvGrpSpPr/>
          <p:nvPr/>
        </p:nvGrpSpPr>
        <p:grpSpPr>
          <a:xfrm>
            <a:off x="684213" y="2462302"/>
            <a:ext cx="604058" cy="604058"/>
            <a:chOff x="684213" y="2462302"/>
            <a:chExt cx="604058" cy="604058"/>
          </a:xfrm>
        </p:grpSpPr>
        <p:sp>
          <p:nvSpPr>
            <p:cNvPr id="31" name="Rectangle 30">
              <a:extLst>
                <a:ext uri="{FF2B5EF4-FFF2-40B4-BE49-F238E27FC236}">
                  <a16:creationId xmlns:a16="http://schemas.microsoft.com/office/drawing/2014/main" id="{19AD417D-AD59-1145-1A46-5F3B915DA0FC}"/>
                </a:ext>
              </a:extLst>
            </p:cNvPr>
            <p:cNvSpPr/>
            <p:nvPr/>
          </p:nvSpPr>
          <p:spPr bwMode="auto">
            <a:xfrm>
              <a:off x="684213" y="2462302"/>
              <a:ext cx="604058" cy="604058"/>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8" name="Freeform 27">
              <a:extLst>
                <a:ext uri="{FF2B5EF4-FFF2-40B4-BE49-F238E27FC236}">
                  <a16:creationId xmlns:a16="http://schemas.microsoft.com/office/drawing/2014/main" id="{88722904-DF57-FA90-C68D-D1E8F689D443}"/>
                </a:ext>
              </a:extLst>
            </p:cNvPr>
            <p:cNvSpPr/>
            <p:nvPr/>
          </p:nvSpPr>
          <p:spPr>
            <a:xfrm>
              <a:off x="939204" y="2603135"/>
              <a:ext cx="94076" cy="322393"/>
            </a:xfrm>
            <a:custGeom>
              <a:avLst/>
              <a:gdLst>
                <a:gd name="connsiteX0" fmla="*/ 35814 w 133635"/>
                <a:gd name="connsiteY0" fmla="*/ 292036 h 457961"/>
                <a:gd name="connsiteX1" fmla="*/ 97727 w 133635"/>
                <a:gd name="connsiteY1" fmla="*/ 292036 h 457961"/>
                <a:gd name="connsiteX2" fmla="*/ 133636 w 133635"/>
                <a:gd name="connsiteY2" fmla="*/ 52578 h 457961"/>
                <a:gd name="connsiteX3" fmla="*/ 133636 w 133635"/>
                <a:gd name="connsiteY3" fmla="*/ 0 h 457961"/>
                <a:gd name="connsiteX4" fmla="*/ 0 w 133635"/>
                <a:gd name="connsiteY4" fmla="*/ 0 h 457961"/>
                <a:gd name="connsiteX5" fmla="*/ 0 w 133635"/>
                <a:gd name="connsiteY5" fmla="*/ 52578 h 457961"/>
                <a:gd name="connsiteX6" fmla="*/ 35814 w 133635"/>
                <a:gd name="connsiteY6" fmla="*/ 292036 h 457961"/>
                <a:gd name="connsiteX7" fmla="*/ 5429 w 133635"/>
                <a:gd name="connsiteY7" fmla="*/ 457962 h 457961"/>
                <a:gd name="connsiteX8" fmla="*/ 127921 w 133635"/>
                <a:gd name="connsiteY8" fmla="*/ 457962 h 457961"/>
                <a:gd name="connsiteX9" fmla="*/ 127921 w 133635"/>
                <a:gd name="connsiteY9" fmla="*/ 352806 h 457961"/>
                <a:gd name="connsiteX10" fmla="*/ 5429 w 133635"/>
                <a:gd name="connsiteY10" fmla="*/ 352806 h 457961"/>
                <a:gd name="connsiteX11" fmla="*/ 5429 w 133635"/>
                <a:gd name="connsiteY11" fmla="*/ 457962 h 457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3635" h="457961">
                  <a:moveTo>
                    <a:pt x="35814" y="292036"/>
                  </a:moveTo>
                  <a:lnTo>
                    <a:pt x="97727" y="292036"/>
                  </a:lnTo>
                  <a:lnTo>
                    <a:pt x="133636" y="52578"/>
                  </a:lnTo>
                  <a:lnTo>
                    <a:pt x="133636" y="0"/>
                  </a:lnTo>
                  <a:lnTo>
                    <a:pt x="0" y="0"/>
                  </a:lnTo>
                  <a:lnTo>
                    <a:pt x="0" y="52578"/>
                  </a:lnTo>
                  <a:lnTo>
                    <a:pt x="35814" y="292036"/>
                  </a:lnTo>
                  <a:close/>
                  <a:moveTo>
                    <a:pt x="5429" y="457962"/>
                  </a:moveTo>
                  <a:lnTo>
                    <a:pt x="127921" y="457962"/>
                  </a:lnTo>
                  <a:lnTo>
                    <a:pt x="127921" y="352806"/>
                  </a:lnTo>
                  <a:lnTo>
                    <a:pt x="5429" y="352806"/>
                  </a:lnTo>
                  <a:lnTo>
                    <a:pt x="5429" y="457962"/>
                  </a:lnTo>
                  <a:close/>
                </a:path>
              </a:pathLst>
            </a:custGeom>
            <a:solidFill>
              <a:schemeClr val="bg1"/>
            </a:solidFill>
            <a:ln w="9525" cap="flat">
              <a:noFill/>
              <a:prstDash val="solid"/>
              <a:miter/>
            </a:ln>
          </p:spPr>
          <p:txBody>
            <a:bodyPr rtlCol="0" anchor="ctr"/>
            <a:lstStyle/>
            <a:p>
              <a:endParaRPr lang="en-US"/>
            </a:p>
          </p:txBody>
        </p:sp>
      </p:grpSp>
      <p:sp>
        <p:nvSpPr>
          <p:cNvPr id="29" name="Text Placeholder 2">
            <a:extLst>
              <a:ext uri="{FF2B5EF4-FFF2-40B4-BE49-F238E27FC236}">
                <a16:creationId xmlns:a16="http://schemas.microsoft.com/office/drawing/2014/main" id="{7F1A8BB5-97A8-3670-CB38-2BE694CD98D4}"/>
              </a:ext>
            </a:extLst>
          </p:cNvPr>
          <p:cNvSpPr txBox="1">
            <a:spLocks/>
          </p:cNvSpPr>
          <p:nvPr/>
        </p:nvSpPr>
        <p:spPr bwMode="auto">
          <a:xfrm>
            <a:off x="1434857" y="2519845"/>
            <a:ext cx="5485708" cy="4741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00"/>
              </a:spcBef>
              <a:spcAft>
                <a:spcPts val="900"/>
              </a:spcAft>
              <a:buNone/>
            </a:pPr>
            <a:r>
              <a:rPr lang="en-US" sz="1650" dirty="0">
                <a:latin typeface="Arial" panose="020B0604020202020204" pitchFamily="34" charset="0"/>
                <a:cs typeface="Arial" panose="020B0604020202020204" pitchFamily="34" charset="0"/>
              </a:rPr>
              <a:t>Patient in </a:t>
            </a:r>
            <a:r>
              <a:rPr lang="en-US" sz="1650" b="1" dirty="0">
                <a:solidFill>
                  <a:schemeClr val="accent1"/>
                </a:solidFill>
                <a:latin typeface="Arial" panose="020B0604020202020204" pitchFamily="34" charset="0"/>
                <a:cs typeface="Arial" panose="020B0604020202020204" pitchFamily="34" charset="0"/>
              </a:rPr>
              <a:t>crisis</a:t>
            </a:r>
            <a:r>
              <a:rPr lang="en-US" sz="1650" dirty="0">
                <a:solidFill>
                  <a:schemeClr val="accent1"/>
                </a:solidFill>
                <a:latin typeface="Arial" panose="020B0604020202020204" pitchFamily="34" charset="0"/>
                <a:cs typeface="Arial" panose="020B0604020202020204" pitchFamily="34" charset="0"/>
              </a:rPr>
              <a:t> </a:t>
            </a:r>
          </a:p>
        </p:txBody>
      </p:sp>
      <p:sp>
        <p:nvSpPr>
          <p:cNvPr id="32" name="Text Placeholder 2">
            <a:extLst>
              <a:ext uri="{FF2B5EF4-FFF2-40B4-BE49-F238E27FC236}">
                <a16:creationId xmlns:a16="http://schemas.microsoft.com/office/drawing/2014/main" id="{1815C989-358D-37D3-41BB-F967CCD7DBC6}"/>
              </a:ext>
            </a:extLst>
          </p:cNvPr>
          <p:cNvSpPr txBox="1">
            <a:spLocks/>
          </p:cNvSpPr>
          <p:nvPr/>
        </p:nvSpPr>
        <p:spPr bwMode="auto">
          <a:xfrm>
            <a:off x="1434857" y="3224009"/>
            <a:ext cx="5485708" cy="4741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00"/>
              </a:spcBef>
              <a:spcAft>
                <a:spcPts val="900"/>
              </a:spcAft>
              <a:buNone/>
            </a:pPr>
            <a:r>
              <a:rPr lang="en-US" sz="1650" dirty="0">
                <a:latin typeface="Arial" panose="020B0604020202020204" pitchFamily="34" charset="0"/>
                <a:cs typeface="Arial" panose="020B0604020202020204" pitchFamily="34" charset="0"/>
              </a:rPr>
              <a:t>Patient </a:t>
            </a:r>
            <a:r>
              <a:rPr lang="en-US" sz="1650" b="1" dirty="0" err="1">
                <a:solidFill>
                  <a:schemeClr val="accent1"/>
                </a:solidFill>
                <a:latin typeface="Arial" panose="020B0604020202020204" pitchFamily="34" charset="0"/>
                <a:cs typeface="Arial" panose="020B0604020202020204" pitchFamily="34" charset="0"/>
              </a:rPr>
              <a:t>hospitalised</a:t>
            </a:r>
            <a:endParaRPr lang="en-US" sz="1650" b="1" dirty="0">
              <a:solidFill>
                <a:schemeClr val="accent1"/>
              </a:solidFill>
              <a:latin typeface="Arial" panose="020B0604020202020204" pitchFamily="34" charset="0"/>
              <a:cs typeface="Arial" panose="020B0604020202020204" pitchFamily="34" charset="0"/>
            </a:endParaRPr>
          </a:p>
        </p:txBody>
      </p:sp>
      <p:sp>
        <p:nvSpPr>
          <p:cNvPr id="41" name="Text Placeholder 2">
            <a:extLst>
              <a:ext uri="{FF2B5EF4-FFF2-40B4-BE49-F238E27FC236}">
                <a16:creationId xmlns:a16="http://schemas.microsoft.com/office/drawing/2014/main" id="{9A91DF5B-063F-C630-B288-511796C5C752}"/>
              </a:ext>
            </a:extLst>
          </p:cNvPr>
          <p:cNvSpPr txBox="1">
            <a:spLocks/>
          </p:cNvSpPr>
          <p:nvPr/>
        </p:nvSpPr>
        <p:spPr bwMode="auto">
          <a:xfrm>
            <a:off x="1434856" y="3928173"/>
            <a:ext cx="6668127" cy="4741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00"/>
              </a:spcBef>
              <a:spcAft>
                <a:spcPts val="900"/>
              </a:spcAft>
              <a:buNone/>
            </a:pPr>
            <a:r>
              <a:rPr lang="en-US" sz="1650" dirty="0">
                <a:latin typeface="Arial" panose="020B0604020202020204" pitchFamily="34" charset="0"/>
                <a:cs typeface="Arial" panose="020B0604020202020204" pitchFamily="34" charset="0"/>
              </a:rPr>
              <a:t>Patient has </a:t>
            </a:r>
            <a:r>
              <a:rPr lang="en-US" sz="1650" b="1" dirty="0">
                <a:solidFill>
                  <a:schemeClr val="accent1"/>
                </a:solidFill>
                <a:latin typeface="Arial" panose="020B0604020202020204" pitchFamily="34" charset="0"/>
                <a:cs typeface="Arial" panose="020B0604020202020204" pitchFamily="34" charset="0"/>
              </a:rPr>
              <a:t>not shown up</a:t>
            </a:r>
            <a:r>
              <a:rPr lang="en-US" sz="1650" dirty="0">
                <a:latin typeface="Arial" panose="020B0604020202020204" pitchFamily="34" charset="0"/>
                <a:cs typeface="Arial" panose="020B0604020202020204" pitchFamily="34" charset="0"/>
              </a:rPr>
              <a:t> for scheduled appointment</a:t>
            </a:r>
          </a:p>
        </p:txBody>
      </p:sp>
      <p:sp>
        <p:nvSpPr>
          <p:cNvPr id="43" name="Text Placeholder 2">
            <a:extLst>
              <a:ext uri="{FF2B5EF4-FFF2-40B4-BE49-F238E27FC236}">
                <a16:creationId xmlns:a16="http://schemas.microsoft.com/office/drawing/2014/main" id="{21559F0C-75C6-4CB8-B192-AC684B35C1F0}"/>
              </a:ext>
            </a:extLst>
          </p:cNvPr>
          <p:cNvSpPr txBox="1">
            <a:spLocks/>
          </p:cNvSpPr>
          <p:nvPr/>
        </p:nvSpPr>
        <p:spPr bwMode="auto">
          <a:xfrm>
            <a:off x="1434857" y="4632337"/>
            <a:ext cx="7545514" cy="4741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00"/>
              </a:spcBef>
              <a:spcAft>
                <a:spcPts val="900"/>
              </a:spcAft>
              <a:buNone/>
            </a:pPr>
            <a:r>
              <a:rPr lang="en-US" sz="1650" dirty="0">
                <a:latin typeface="Arial" panose="020B0604020202020204" pitchFamily="34" charset="0"/>
                <a:cs typeface="Arial" panose="020B0604020202020204" pitchFamily="34" charset="0"/>
              </a:rPr>
              <a:t>Patient reduced initially but is now </a:t>
            </a:r>
            <a:r>
              <a:rPr lang="en-US" sz="1650" b="1" dirty="0">
                <a:solidFill>
                  <a:schemeClr val="accent1"/>
                </a:solidFill>
                <a:latin typeface="Arial" panose="020B0604020202020204" pitchFamily="34" charset="0"/>
                <a:cs typeface="Arial" panose="020B0604020202020204" pitchFamily="34" charset="0"/>
              </a:rPr>
              <a:t>maintaining same level of smoking</a:t>
            </a:r>
            <a:r>
              <a:rPr lang="en-US" sz="1650" dirty="0">
                <a:solidFill>
                  <a:schemeClr val="accent1"/>
                </a:solidFill>
                <a:latin typeface="Arial" panose="020B0604020202020204" pitchFamily="34" charset="0"/>
                <a:cs typeface="Arial" panose="020B0604020202020204" pitchFamily="34" charset="0"/>
              </a:rPr>
              <a:t> </a:t>
            </a:r>
          </a:p>
        </p:txBody>
      </p:sp>
      <p:sp>
        <p:nvSpPr>
          <p:cNvPr id="45" name="Text Placeholder 2">
            <a:extLst>
              <a:ext uri="{FF2B5EF4-FFF2-40B4-BE49-F238E27FC236}">
                <a16:creationId xmlns:a16="http://schemas.microsoft.com/office/drawing/2014/main" id="{F2FA1A32-A2B3-2795-3FDC-F706C4149B94}"/>
              </a:ext>
            </a:extLst>
          </p:cNvPr>
          <p:cNvSpPr txBox="1">
            <a:spLocks/>
          </p:cNvSpPr>
          <p:nvPr/>
        </p:nvSpPr>
        <p:spPr bwMode="auto">
          <a:xfrm>
            <a:off x="1434857" y="5336503"/>
            <a:ext cx="5485708" cy="4741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00"/>
              </a:spcBef>
              <a:spcAft>
                <a:spcPts val="900"/>
              </a:spcAft>
              <a:buNone/>
            </a:pPr>
            <a:r>
              <a:rPr lang="en-US" sz="1650" dirty="0">
                <a:latin typeface="Arial" panose="020B0604020202020204" pitchFamily="34" charset="0"/>
                <a:cs typeface="Arial" panose="020B0604020202020204" pitchFamily="34" charset="0"/>
              </a:rPr>
              <a:t>Patient </a:t>
            </a:r>
            <a:r>
              <a:rPr lang="en-US" sz="1650" b="1" dirty="0">
                <a:solidFill>
                  <a:schemeClr val="accent1"/>
                </a:solidFill>
                <a:latin typeface="Arial" panose="020B0604020202020204" pitchFamily="34" charset="0"/>
                <a:cs typeface="Arial" panose="020B0604020202020204" pitchFamily="34" charset="0"/>
              </a:rPr>
              <a:t>no longer placing effort</a:t>
            </a:r>
            <a:r>
              <a:rPr lang="en-US" sz="1650" dirty="0">
                <a:latin typeface="Arial" panose="020B0604020202020204" pitchFamily="34" charset="0"/>
                <a:cs typeface="Arial" panose="020B0604020202020204" pitchFamily="34" charset="0"/>
              </a:rPr>
              <a:t> into reducing </a:t>
            </a:r>
          </a:p>
        </p:txBody>
      </p:sp>
      <p:grpSp>
        <p:nvGrpSpPr>
          <p:cNvPr id="50" name="Group 49">
            <a:extLst>
              <a:ext uri="{FF2B5EF4-FFF2-40B4-BE49-F238E27FC236}">
                <a16:creationId xmlns:a16="http://schemas.microsoft.com/office/drawing/2014/main" id="{606B18C9-6566-89B0-2823-A363F08EF361}"/>
              </a:ext>
            </a:extLst>
          </p:cNvPr>
          <p:cNvGrpSpPr/>
          <p:nvPr/>
        </p:nvGrpSpPr>
        <p:grpSpPr>
          <a:xfrm>
            <a:off x="684213" y="3870630"/>
            <a:ext cx="604058" cy="604058"/>
            <a:chOff x="684213" y="3870630"/>
            <a:chExt cx="604058" cy="604058"/>
          </a:xfrm>
        </p:grpSpPr>
        <p:sp>
          <p:nvSpPr>
            <p:cNvPr id="42" name="Rectangle 41">
              <a:extLst>
                <a:ext uri="{FF2B5EF4-FFF2-40B4-BE49-F238E27FC236}">
                  <a16:creationId xmlns:a16="http://schemas.microsoft.com/office/drawing/2014/main" id="{43FAC532-A3B6-4138-905D-DFA13D245C13}"/>
                </a:ext>
              </a:extLst>
            </p:cNvPr>
            <p:cNvSpPr/>
            <p:nvPr/>
          </p:nvSpPr>
          <p:spPr bwMode="auto">
            <a:xfrm>
              <a:off x="684213" y="3870630"/>
              <a:ext cx="604058" cy="604058"/>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20" name="Group 19">
              <a:extLst>
                <a:ext uri="{FF2B5EF4-FFF2-40B4-BE49-F238E27FC236}">
                  <a16:creationId xmlns:a16="http://schemas.microsoft.com/office/drawing/2014/main" id="{55E2EE01-E172-34E5-1907-3DE8E9EBC418}"/>
                </a:ext>
              </a:extLst>
            </p:cNvPr>
            <p:cNvGrpSpPr/>
            <p:nvPr/>
          </p:nvGrpSpPr>
          <p:grpSpPr>
            <a:xfrm>
              <a:off x="807379" y="3953433"/>
              <a:ext cx="357727" cy="398123"/>
              <a:chOff x="7616190" y="2597834"/>
              <a:chExt cx="443674" cy="493776"/>
            </a:xfrm>
          </p:grpSpPr>
          <p:sp>
            <p:nvSpPr>
              <p:cNvPr id="21" name="Freeform 20">
                <a:extLst>
                  <a:ext uri="{FF2B5EF4-FFF2-40B4-BE49-F238E27FC236}">
                    <a16:creationId xmlns:a16="http://schemas.microsoft.com/office/drawing/2014/main" id="{A5B230C5-4FD1-AE38-6268-356283417EFA}"/>
                  </a:ext>
                </a:extLst>
              </p:cNvPr>
              <p:cNvSpPr/>
              <p:nvPr/>
            </p:nvSpPr>
            <p:spPr>
              <a:xfrm>
                <a:off x="7692866" y="2597834"/>
                <a:ext cx="40576" cy="105155"/>
              </a:xfrm>
              <a:custGeom>
                <a:avLst/>
                <a:gdLst>
                  <a:gd name="connsiteX0" fmla="*/ 40576 w 40576"/>
                  <a:gd name="connsiteY0" fmla="*/ 84868 h 105155"/>
                  <a:gd name="connsiteX1" fmla="*/ 20288 w 40576"/>
                  <a:gd name="connsiteY1" fmla="*/ 105156 h 105155"/>
                  <a:gd name="connsiteX2" fmla="*/ 0 w 40576"/>
                  <a:gd name="connsiteY2" fmla="*/ 84868 h 105155"/>
                  <a:gd name="connsiteX3" fmla="*/ 0 w 40576"/>
                  <a:gd name="connsiteY3" fmla="*/ 20288 h 105155"/>
                  <a:gd name="connsiteX4" fmla="*/ 20288 w 40576"/>
                  <a:gd name="connsiteY4" fmla="*/ 0 h 105155"/>
                  <a:gd name="connsiteX5" fmla="*/ 40576 w 40576"/>
                  <a:gd name="connsiteY5" fmla="*/ 20288 h 105155"/>
                  <a:gd name="connsiteX6" fmla="*/ 40576 w 40576"/>
                  <a:gd name="connsiteY6" fmla="*/ 84868 h 105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76" h="105155">
                    <a:moveTo>
                      <a:pt x="40576" y="84868"/>
                    </a:moveTo>
                    <a:cubicBezTo>
                      <a:pt x="40576" y="96107"/>
                      <a:pt x="31528" y="105156"/>
                      <a:pt x="20288" y="105156"/>
                    </a:cubicBezTo>
                    <a:cubicBezTo>
                      <a:pt x="9049" y="105156"/>
                      <a:pt x="0" y="96012"/>
                      <a:pt x="0" y="84868"/>
                    </a:cubicBezTo>
                    <a:lnTo>
                      <a:pt x="0" y="20288"/>
                    </a:lnTo>
                    <a:cubicBezTo>
                      <a:pt x="0" y="9049"/>
                      <a:pt x="9144" y="0"/>
                      <a:pt x="20288" y="0"/>
                    </a:cubicBezTo>
                    <a:cubicBezTo>
                      <a:pt x="31528" y="0"/>
                      <a:pt x="40576" y="9144"/>
                      <a:pt x="40576" y="20288"/>
                    </a:cubicBezTo>
                    <a:lnTo>
                      <a:pt x="40576" y="84868"/>
                    </a:lnTo>
                    <a:close/>
                  </a:path>
                </a:pathLst>
              </a:custGeom>
              <a:solidFill>
                <a:schemeClr val="bg1"/>
              </a:solidFill>
              <a:ln w="9525" cap="flat">
                <a:noFill/>
                <a:prstDash val="solid"/>
                <a:miter/>
              </a:ln>
            </p:spPr>
            <p:txBody>
              <a:bodyPr rtlCol="0" anchor="ctr"/>
              <a:lstStyle/>
              <a:p>
                <a:endParaRPr lang="en-US"/>
              </a:p>
            </p:txBody>
          </p:sp>
          <p:sp>
            <p:nvSpPr>
              <p:cNvPr id="24" name="Freeform 23">
                <a:extLst>
                  <a:ext uri="{FF2B5EF4-FFF2-40B4-BE49-F238E27FC236}">
                    <a16:creationId xmlns:a16="http://schemas.microsoft.com/office/drawing/2014/main" id="{73059276-6962-76BD-11CB-7F9A1C48FF59}"/>
                  </a:ext>
                </a:extLst>
              </p:cNvPr>
              <p:cNvSpPr/>
              <p:nvPr/>
            </p:nvSpPr>
            <p:spPr>
              <a:xfrm>
                <a:off x="7616190" y="2656413"/>
                <a:ext cx="443674" cy="435197"/>
              </a:xfrm>
              <a:custGeom>
                <a:avLst/>
                <a:gdLst>
                  <a:gd name="connsiteX0" fmla="*/ 417385 w 443674"/>
                  <a:gd name="connsiteY0" fmla="*/ 0 h 435197"/>
                  <a:gd name="connsiteX1" fmla="*/ 391001 w 443674"/>
                  <a:gd name="connsiteY1" fmla="*/ 0 h 435197"/>
                  <a:gd name="connsiteX2" fmla="*/ 391001 w 443674"/>
                  <a:gd name="connsiteY2" fmla="*/ 26194 h 435197"/>
                  <a:gd name="connsiteX3" fmla="*/ 346805 w 443674"/>
                  <a:gd name="connsiteY3" fmla="*/ 70390 h 435197"/>
                  <a:gd name="connsiteX4" fmla="*/ 302609 w 443674"/>
                  <a:gd name="connsiteY4" fmla="*/ 26194 h 435197"/>
                  <a:gd name="connsiteX5" fmla="*/ 302609 w 443674"/>
                  <a:gd name="connsiteY5" fmla="*/ 0 h 435197"/>
                  <a:gd name="connsiteX6" fmla="*/ 141161 w 443674"/>
                  <a:gd name="connsiteY6" fmla="*/ 0 h 435197"/>
                  <a:gd name="connsiteX7" fmla="*/ 141161 w 443674"/>
                  <a:gd name="connsiteY7" fmla="*/ 26194 h 435197"/>
                  <a:gd name="connsiteX8" fmla="*/ 96965 w 443674"/>
                  <a:gd name="connsiteY8" fmla="*/ 70390 h 435197"/>
                  <a:gd name="connsiteX9" fmla="*/ 52769 w 443674"/>
                  <a:gd name="connsiteY9" fmla="*/ 26194 h 435197"/>
                  <a:gd name="connsiteX10" fmla="*/ 52769 w 443674"/>
                  <a:gd name="connsiteY10" fmla="*/ 0 h 435197"/>
                  <a:gd name="connsiteX11" fmla="*/ 26384 w 443674"/>
                  <a:gd name="connsiteY11" fmla="*/ 0 h 435197"/>
                  <a:gd name="connsiteX12" fmla="*/ 0 w 443674"/>
                  <a:gd name="connsiteY12" fmla="*/ 26384 h 435197"/>
                  <a:gd name="connsiteX13" fmla="*/ 0 w 443674"/>
                  <a:gd name="connsiteY13" fmla="*/ 408813 h 435197"/>
                  <a:gd name="connsiteX14" fmla="*/ 26384 w 443674"/>
                  <a:gd name="connsiteY14" fmla="*/ 435197 h 435197"/>
                  <a:gd name="connsiteX15" fmla="*/ 417290 w 443674"/>
                  <a:gd name="connsiteY15" fmla="*/ 435197 h 435197"/>
                  <a:gd name="connsiteX16" fmla="*/ 443675 w 443674"/>
                  <a:gd name="connsiteY16" fmla="*/ 408813 h 435197"/>
                  <a:gd name="connsiteX17" fmla="*/ 443675 w 443674"/>
                  <a:gd name="connsiteY17" fmla="*/ 26384 h 435197"/>
                  <a:gd name="connsiteX18" fmla="*/ 417385 w 443674"/>
                  <a:gd name="connsiteY18" fmla="*/ 0 h 435197"/>
                  <a:gd name="connsiteX19" fmla="*/ 413766 w 443674"/>
                  <a:gd name="connsiteY19" fmla="*/ 390906 h 435197"/>
                  <a:gd name="connsiteX20" fmla="*/ 399383 w 443674"/>
                  <a:gd name="connsiteY20" fmla="*/ 405289 h 435197"/>
                  <a:gd name="connsiteX21" fmla="*/ 44387 w 443674"/>
                  <a:gd name="connsiteY21" fmla="*/ 405289 h 435197"/>
                  <a:gd name="connsiteX22" fmla="*/ 30004 w 443674"/>
                  <a:gd name="connsiteY22" fmla="*/ 390906 h 435197"/>
                  <a:gd name="connsiteX23" fmla="*/ 30004 w 443674"/>
                  <a:gd name="connsiteY23" fmla="*/ 118300 h 435197"/>
                  <a:gd name="connsiteX24" fmla="*/ 44387 w 443674"/>
                  <a:gd name="connsiteY24" fmla="*/ 103918 h 435197"/>
                  <a:gd name="connsiteX25" fmla="*/ 399479 w 443674"/>
                  <a:gd name="connsiteY25" fmla="*/ 103918 h 435197"/>
                  <a:gd name="connsiteX26" fmla="*/ 413861 w 443674"/>
                  <a:gd name="connsiteY26" fmla="*/ 118300 h 435197"/>
                  <a:gd name="connsiteX27" fmla="*/ 413861 w 443674"/>
                  <a:gd name="connsiteY27" fmla="*/ 390906 h 435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43674" h="435197">
                    <a:moveTo>
                      <a:pt x="417385" y="0"/>
                    </a:moveTo>
                    <a:lnTo>
                      <a:pt x="391001" y="0"/>
                    </a:lnTo>
                    <a:lnTo>
                      <a:pt x="391001" y="26194"/>
                    </a:lnTo>
                    <a:cubicBezTo>
                      <a:pt x="391001" y="50578"/>
                      <a:pt x="371189" y="70390"/>
                      <a:pt x="346805" y="70390"/>
                    </a:cubicBezTo>
                    <a:cubicBezTo>
                      <a:pt x="322421" y="70390"/>
                      <a:pt x="302609" y="50578"/>
                      <a:pt x="302609" y="26194"/>
                    </a:cubicBezTo>
                    <a:lnTo>
                      <a:pt x="302609" y="0"/>
                    </a:lnTo>
                    <a:lnTo>
                      <a:pt x="141161" y="0"/>
                    </a:lnTo>
                    <a:lnTo>
                      <a:pt x="141161" y="26194"/>
                    </a:lnTo>
                    <a:cubicBezTo>
                      <a:pt x="141161" y="50578"/>
                      <a:pt x="121349" y="70390"/>
                      <a:pt x="96965" y="70390"/>
                    </a:cubicBezTo>
                    <a:cubicBezTo>
                      <a:pt x="72581" y="70390"/>
                      <a:pt x="52769" y="50578"/>
                      <a:pt x="52769" y="26194"/>
                    </a:cubicBezTo>
                    <a:lnTo>
                      <a:pt x="52769" y="0"/>
                    </a:lnTo>
                    <a:lnTo>
                      <a:pt x="26384" y="0"/>
                    </a:lnTo>
                    <a:cubicBezTo>
                      <a:pt x="11811" y="0"/>
                      <a:pt x="0" y="11811"/>
                      <a:pt x="0" y="26384"/>
                    </a:cubicBezTo>
                    <a:lnTo>
                      <a:pt x="0" y="408813"/>
                    </a:lnTo>
                    <a:cubicBezTo>
                      <a:pt x="0" y="423291"/>
                      <a:pt x="11811" y="435197"/>
                      <a:pt x="26384" y="435197"/>
                    </a:cubicBezTo>
                    <a:lnTo>
                      <a:pt x="417290" y="435197"/>
                    </a:lnTo>
                    <a:cubicBezTo>
                      <a:pt x="431864" y="435197"/>
                      <a:pt x="443675" y="423386"/>
                      <a:pt x="443675" y="408813"/>
                    </a:cubicBezTo>
                    <a:lnTo>
                      <a:pt x="443675" y="26384"/>
                    </a:lnTo>
                    <a:cubicBezTo>
                      <a:pt x="443675" y="11811"/>
                      <a:pt x="431864" y="0"/>
                      <a:pt x="417385" y="0"/>
                    </a:cubicBezTo>
                    <a:close/>
                    <a:moveTo>
                      <a:pt x="413766" y="390906"/>
                    </a:moveTo>
                    <a:cubicBezTo>
                      <a:pt x="413766" y="398812"/>
                      <a:pt x="407384" y="405289"/>
                      <a:pt x="399383" y="405289"/>
                    </a:cubicBezTo>
                    <a:lnTo>
                      <a:pt x="44387" y="405289"/>
                    </a:lnTo>
                    <a:cubicBezTo>
                      <a:pt x="36481" y="405289"/>
                      <a:pt x="30004" y="398812"/>
                      <a:pt x="30004" y="390906"/>
                    </a:cubicBezTo>
                    <a:lnTo>
                      <a:pt x="30004" y="118300"/>
                    </a:lnTo>
                    <a:cubicBezTo>
                      <a:pt x="30004" y="110395"/>
                      <a:pt x="36385" y="103918"/>
                      <a:pt x="44387" y="103918"/>
                    </a:cubicBezTo>
                    <a:lnTo>
                      <a:pt x="399479" y="103918"/>
                    </a:lnTo>
                    <a:cubicBezTo>
                      <a:pt x="407384" y="103918"/>
                      <a:pt x="413861" y="110395"/>
                      <a:pt x="413861" y="118300"/>
                    </a:cubicBezTo>
                    <a:lnTo>
                      <a:pt x="413861" y="390906"/>
                    </a:lnTo>
                    <a:close/>
                  </a:path>
                </a:pathLst>
              </a:custGeom>
              <a:solidFill>
                <a:schemeClr val="bg1"/>
              </a:solidFill>
              <a:ln w="9525"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9C2AD517-B965-F87E-BAE4-EC9D698EF5BD}"/>
                  </a:ext>
                </a:extLst>
              </p:cNvPr>
              <p:cNvSpPr/>
              <p:nvPr/>
            </p:nvSpPr>
            <p:spPr>
              <a:xfrm>
                <a:off x="7942707" y="2597834"/>
                <a:ext cx="40576" cy="105155"/>
              </a:xfrm>
              <a:custGeom>
                <a:avLst/>
                <a:gdLst>
                  <a:gd name="connsiteX0" fmla="*/ 0 w 40576"/>
                  <a:gd name="connsiteY0" fmla="*/ 84868 h 105155"/>
                  <a:gd name="connsiteX1" fmla="*/ 0 w 40576"/>
                  <a:gd name="connsiteY1" fmla="*/ 20288 h 105155"/>
                  <a:gd name="connsiteX2" fmla="*/ 20288 w 40576"/>
                  <a:gd name="connsiteY2" fmla="*/ 0 h 105155"/>
                  <a:gd name="connsiteX3" fmla="*/ 40576 w 40576"/>
                  <a:gd name="connsiteY3" fmla="*/ 20288 h 105155"/>
                  <a:gd name="connsiteX4" fmla="*/ 40576 w 40576"/>
                  <a:gd name="connsiteY4" fmla="*/ 84868 h 105155"/>
                  <a:gd name="connsiteX5" fmla="*/ 20288 w 40576"/>
                  <a:gd name="connsiteY5" fmla="*/ 105156 h 105155"/>
                  <a:gd name="connsiteX6" fmla="*/ 0 w 40576"/>
                  <a:gd name="connsiteY6" fmla="*/ 84868 h 105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76" h="105155">
                    <a:moveTo>
                      <a:pt x="0" y="84868"/>
                    </a:moveTo>
                    <a:lnTo>
                      <a:pt x="0" y="20288"/>
                    </a:lnTo>
                    <a:cubicBezTo>
                      <a:pt x="0" y="9049"/>
                      <a:pt x="9049" y="0"/>
                      <a:pt x="20288" y="0"/>
                    </a:cubicBezTo>
                    <a:cubicBezTo>
                      <a:pt x="31528" y="0"/>
                      <a:pt x="40576" y="9144"/>
                      <a:pt x="40576" y="20288"/>
                    </a:cubicBezTo>
                    <a:lnTo>
                      <a:pt x="40576" y="84868"/>
                    </a:lnTo>
                    <a:cubicBezTo>
                      <a:pt x="40576" y="96107"/>
                      <a:pt x="31432" y="105156"/>
                      <a:pt x="20288" y="105156"/>
                    </a:cubicBezTo>
                    <a:cubicBezTo>
                      <a:pt x="9049" y="105156"/>
                      <a:pt x="0" y="96012"/>
                      <a:pt x="0" y="84868"/>
                    </a:cubicBezTo>
                    <a:close/>
                  </a:path>
                </a:pathLst>
              </a:custGeom>
              <a:solidFill>
                <a:schemeClr val="bg1"/>
              </a:solidFill>
              <a:ln w="9525"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79B37047-F39E-A89F-A5CC-07B581487A6B}"/>
                  </a:ext>
                </a:extLst>
              </p:cNvPr>
              <p:cNvSpPr/>
              <p:nvPr/>
            </p:nvSpPr>
            <p:spPr>
              <a:xfrm>
                <a:off x="7748397" y="2821290"/>
                <a:ext cx="179355" cy="179355"/>
              </a:xfrm>
              <a:custGeom>
                <a:avLst/>
                <a:gdLst>
                  <a:gd name="connsiteX0" fmla="*/ 145828 w 179355"/>
                  <a:gd name="connsiteY0" fmla="*/ 0 h 179355"/>
                  <a:gd name="connsiteX1" fmla="*/ 179356 w 179355"/>
                  <a:gd name="connsiteY1" fmla="*/ 33623 h 179355"/>
                  <a:gd name="connsiteX2" fmla="*/ 123158 w 179355"/>
                  <a:gd name="connsiteY2" fmla="*/ 89725 h 179355"/>
                  <a:gd name="connsiteX3" fmla="*/ 179356 w 179355"/>
                  <a:gd name="connsiteY3" fmla="*/ 145828 h 179355"/>
                  <a:gd name="connsiteX4" fmla="*/ 145828 w 179355"/>
                  <a:gd name="connsiteY4" fmla="*/ 179356 h 179355"/>
                  <a:gd name="connsiteX5" fmla="*/ 89630 w 179355"/>
                  <a:gd name="connsiteY5" fmla="*/ 123253 h 179355"/>
                  <a:gd name="connsiteX6" fmla="*/ 33528 w 179355"/>
                  <a:gd name="connsiteY6" fmla="*/ 179356 h 179355"/>
                  <a:gd name="connsiteX7" fmla="*/ 0 w 179355"/>
                  <a:gd name="connsiteY7" fmla="*/ 145828 h 179355"/>
                  <a:gd name="connsiteX8" fmla="*/ 56102 w 179355"/>
                  <a:gd name="connsiteY8" fmla="*/ 89725 h 179355"/>
                  <a:gd name="connsiteX9" fmla="*/ 0 w 179355"/>
                  <a:gd name="connsiteY9" fmla="*/ 33528 h 179355"/>
                  <a:gd name="connsiteX10" fmla="*/ 33528 w 179355"/>
                  <a:gd name="connsiteY10" fmla="*/ 0 h 179355"/>
                  <a:gd name="connsiteX11" fmla="*/ 89630 w 179355"/>
                  <a:gd name="connsiteY11" fmla="*/ 56197 h 179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9355" h="179355">
                    <a:moveTo>
                      <a:pt x="145828" y="0"/>
                    </a:moveTo>
                    <a:lnTo>
                      <a:pt x="179356" y="33623"/>
                    </a:lnTo>
                    <a:lnTo>
                      <a:pt x="123158" y="89725"/>
                    </a:lnTo>
                    <a:lnTo>
                      <a:pt x="179356" y="145828"/>
                    </a:lnTo>
                    <a:lnTo>
                      <a:pt x="145828" y="179356"/>
                    </a:lnTo>
                    <a:lnTo>
                      <a:pt x="89630" y="123253"/>
                    </a:lnTo>
                    <a:lnTo>
                      <a:pt x="33528" y="179356"/>
                    </a:lnTo>
                    <a:lnTo>
                      <a:pt x="0" y="145828"/>
                    </a:lnTo>
                    <a:lnTo>
                      <a:pt x="56102" y="89725"/>
                    </a:lnTo>
                    <a:lnTo>
                      <a:pt x="0" y="33528"/>
                    </a:lnTo>
                    <a:lnTo>
                      <a:pt x="33528" y="0"/>
                    </a:lnTo>
                    <a:lnTo>
                      <a:pt x="89630" y="56197"/>
                    </a:lnTo>
                    <a:close/>
                  </a:path>
                </a:pathLst>
              </a:custGeom>
              <a:solidFill>
                <a:schemeClr val="bg1"/>
              </a:solidFill>
              <a:ln w="9525" cap="flat">
                <a:noFill/>
                <a:prstDash val="solid"/>
                <a:miter/>
              </a:ln>
            </p:spPr>
            <p:txBody>
              <a:bodyPr rtlCol="0" anchor="ctr"/>
              <a:lstStyle/>
              <a:p>
                <a:endParaRPr lang="en-US"/>
              </a:p>
            </p:txBody>
          </p:sp>
        </p:grpSp>
      </p:grpSp>
      <p:grpSp>
        <p:nvGrpSpPr>
          <p:cNvPr id="49" name="Group 48">
            <a:extLst>
              <a:ext uri="{FF2B5EF4-FFF2-40B4-BE49-F238E27FC236}">
                <a16:creationId xmlns:a16="http://schemas.microsoft.com/office/drawing/2014/main" id="{80D5C580-7B7D-AA52-26A8-BD74E88F9571}"/>
              </a:ext>
            </a:extLst>
          </p:cNvPr>
          <p:cNvGrpSpPr/>
          <p:nvPr/>
        </p:nvGrpSpPr>
        <p:grpSpPr>
          <a:xfrm>
            <a:off x="684213" y="3166466"/>
            <a:ext cx="604058" cy="604058"/>
            <a:chOff x="684213" y="3166466"/>
            <a:chExt cx="604058" cy="604058"/>
          </a:xfrm>
        </p:grpSpPr>
        <p:sp>
          <p:nvSpPr>
            <p:cNvPr id="33" name="Rectangle 32">
              <a:extLst>
                <a:ext uri="{FF2B5EF4-FFF2-40B4-BE49-F238E27FC236}">
                  <a16:creationId xmlns:a16="http://schemas.microsoft.com/office/drawing/2014/main" id="{77F7C5B6-75A8-3A1C-1679-855A5CA6F198}"/>
                </a:ext>
              </a:extLst>
            </p:cNvPr>
            <p:cNvSpPr/>
            <p:nvPr/>
          </p:nvSpPr>
          <p:spPr bwMode="auto">
            <a:xfrm>
              <a:off x="684213" y="3166466"/>
              <a:ext cx="604058" cy="604058"/>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1" name="Freeform 10">
              <a:extLst>
                <a:ext uri="{FF2B5EF4-FFF2-40B4-BE49-F238E27FC236}">
                  <a16:creationId xmlns:a16="http://schemas.microsoft.com/office/drawing/2014/main" id="{72CE5259-0974-4D71-7459-FACAF7760835}"/>
                </a:ext>
              </a:extLst>
            </p:cNvPr>
            <p:cNvSpPr/>
            <p:nvPr/>
          </p:nvSpPr>
          <p:spPr>
            <a:xfrm>
              <a:off x="846229" y="3328482"/>
              <a:ext cx="280027" cy="280027"/>
            </a:xfrm>
            <a:custGeom>
              <a:avLst/>
              <a:gdLst>
                <a:gd name="connsiteX0" fmla="*/ 419100 w 457200"/>
                <a:gd name="connsiteY0" fmla="*/ 152400 h 457200"/>
                <a:gd name="connsiteX1" fmla="*/ 304800 w 457200"/>
                <a:gd name="connsiteY1" fmla="*/ 152400 h 457200"/>
                <a:gd name="connsiteX2" fmla="*/ 304800 w 457200"/>
                <a:gd name="connsiteY2" fmla="*/ 38100 h 457200"/>
                <a:gd name="connsiteX3" fmla="*/ 266700 w 457200"/>
                <a:gd name="connsiteY3" fmla="*/ 0 h 457200"/>
                <a:gd name="connsiteX4" fmla="*/ 190500 w 457200"/>
                <a:gd name="connsiteY4" fmla="*/ 0 h 457200"/>
                <a:gd name="connsiteX5" fmla="*/ 152400 w 457200"/>
                <a:gd name="connsiteY5" fmla="*/ 38100 h 457200"/>
                <a:gd name="connsiteX6" fmla="*/ 152400 w 457200"/>
                <a:gd name="connsiteY6" fmla="*/ 152400 h 457200"/>
                <a:gd name="connsiteX7" fmla="*/ 38100 w 457200"/>
                <a:gd name="connsiteY7" fmla="*/ 152400 h 457200"/>
                <a:gd name="connsiteX8" fmla="*/ 0 w 457200"/>
                <a:gd name="connsiteY8" fmla="*/ 190500 h 457200"/>
                <a:gd name="connsiteX9" fmla="*/ 0 w 457200"/>
                <a:gd name="connsiteY9" fmla="*/ 266700 h 457200"/>
                <a:gd name="connsiteX10" fmla="*/ 38100 w 457200"/>
                <a:gd name="connsiteY10" fmla="*/ 304800 h 457200"/>
                <a:gd name="connsiteX11" fmla="*/ 152400 w 457200"/>
                <a:gd name="connsiteY11" fmla="*/ 304800 h 457200"/>
                <a:gd name="connsiteX12" fmla="*/ 152400 w 457200"/>
                <a:gd name="connsiteY12" fmla="*/ 419100 h 457200"/>
                <a:gd name="connsiteX13" fmla="*/ 190500 w 457200"/>
                <a:gd name="connsiteY13" fmla="*/ 457200 h 457200"/>
                <a:gd name="connsiteX14" fmla="*/ 266700 w 457200"/>
                <a:gd name="connsiteY14" fmla="*/ 457200 h 457200"/>
                <a:gd name="connsiteX15" fmla="*/ 304800 w 457200"/>
                <a:gd name="connsiteY15" fmla="*/ 419100 h 457200"/>
                <a:gd name="connsiteX16" fmla="*/ 304800 w 457200"/>
                <a:gd name="connsiteY16" fmla="*/ 304800 h 457200"/>
                <a:gd name="connsiteX17" fmla="*/ 419100 w 457200"/>
                <a:gd name="connsiteY17" fmla="*/ 304800 h 457200"/>
                <a:gd name="connsiteX18" fmla="*/ 457200 w 457200"/>
                <a:gd name="connsiteY18" fmla="*/ 266700 h 457200"/>
                <a:gd name="connsiteX19" fmla="*/ 457200 w 457200"/>
                <a:gd name="connsiteY19" fmla="*/ 190500 h 457200"/>
                <a:gd name="connsiteX20" fmla="*/ 419100 w 457200"/>
                <a:gd name="connsiteY20" fmla="*/ 1524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57200" h="457200">
                  <a:moveTo>
                    <a:pt x="419100" y="152400"/>
                  </a:moveTo>
                  <a:lnTo>
                    <a:pt x="304800" y="152400"/>
                  </a:lnTo>
                  <a:lnTo>
                    <a:pt x="304800" y="38100"/>
                  </a:lnTo>
                  <a:cubicBezTo>
                    <a:pt x="304800" y="17145"/>
                    <a:pt x="287655" y="0"/>
                    <a:pt x="266700" y="0"/>
                  </a:cubicBezTo>
                  <a:lnTo>
                    <a:pt x="190500" y="0"/>
                  </a:lnTo>
                  <a:cubicBezTo>
                    <a:pt x="169545" y="0"/>
                    <a:pt x="152400" y="17145"/>
                    <a:pt x="152400" y="38100"/>
                  </a:cubicBezTo>
                  <a:lnTo>
                    <a:pt x="152400" y="152400"/>
                  </a:lnTo>
                  <a:lnTo>
                    <a:pt x="38100" y="152400"/>
                  </a:lnTo>
                  <a:cubicBezTo>
                    <a:pt x="17145" y="152400"/>
                    <a:pt x="0" y="169545"/>
                    <a:pt x="0" y="190500"/>
                  </a:cubicBezTo>
                  <a:lnTo>
                    <a:pt x="0" y="266700"/>
                  </a:lnTo>
                  <a:cubicBezTo>
                    <a:pt x="0" y="287655"/>
                    <a:pt x="17145" y="304800"/>
                    <a:pt x="38100" y="304800"/>
                  </a:cubicBezTo>
                  <a:lnTo>
                    <a:pt x="152400" y="304800"/>
                  </a:lnTo>
                  <a:lnTo>
                    <a:pt x="152400" y="419100"/>
                  </a:lnTo>
                  <a:cubicBezTo>
                    <a:pt x="152400" y="440055"/>
                    <a:pt x="169545" y="457200"/>
                    <a:pt x="190500" y="457200"/>
                  </a:cubicBezTo>
                  <a:lnTo>
                    <a:pt x="266700" y="457200"/>
                  </a:lnTo>
                  <a:cubicBezTo>
                    <a:pt x="287655" y="457200"/>
                    <a:pt x="304800" y="440055"/>
                    <a:pt x="304800" y="419100"/>
                  </a:cubicBezTo>
                  <a:lnTo>
                    <a:pt x="304800" y="304800"/>
                  </a:lnTo>
                  <a:lnTo>
                    <a:pt x="419100" y="304800"/>
                  </a:lnTo>
                  <a:cubicBezTo>
                    <a:pt x="440055" y="304800"/>
                    <a:pt x="457200" y="287655"/>
                    <a:pt x="457200" y="266700"/>
                  </a:cubicBezTo>
                  <a:lnTo>
                    <a:pt x="457200" y="190500"/>
                  </a:lnTo>
                  <a:cubicBezTo>
                    <a:pt x="457200" y="169545"/>
                    <a:pt x="440055" y="152400"/>
                    <a:pt x="419100" y="152400"/>
                  </a:cubicBezTo>
                  <a:close/>
                </a:path>
              </a:pathLst>
            </a:custGeom>
            <a:solidFill>
              <a:schemeClr val="bg1"/>
            </a:solidFill>
            <a:ln w="9525" cap="flat">
              <a:noFill/>
              <a:prstDash val="solid"/>
              <a:miter/>
            </a:ln>
          </p:spPr>
          <p:txBody>
            <a:bodyPr rtlCol="0" anchor="ctr"/>
            <a:lstStyle/>
            <a:p>
              <a:endParaRPr lang="en-US"/>
            </a:p>
          </p:txBody>
        </p:sp>
      </p:grpSp>
      <p:grpSp>
        <p:nvGrpSpPr>
          <p:cNvPr id="14" name="Group 13">
            <a:extLst>
              <a:ext uri="{FF2B5EF4-FFF2-40B4-BE49-F238E27FC236}">
                <a16:creationId xmlns:a16="http://schemas.microsoft.com/office/drawing/2014/main" id="{5888F050-6BA0-C229-F073-B92F7CBFF61F}"/>
              </a:ext>
            </a:extLst>
          </p:cNvPr>
          <p:cNvGrpSpPr/>
          <p:nvPr/>
        </p:nvGrpSpPr>
        <p:grpSpPr>
          <a:xfrm>
            <a:off x="684213" y="5278960"/>
            <a:ext cx="604058" cy="604058"/>
            <a:chOff x="684213" y="5278960"/>
            <a:chExt cx="604058" cy="604058"/>
          </a:xfrm>
        </p:grpSpPr>
        <p:sp>
          <p:nvSpPr>
            <p:cNvPr id="46" name="Rectangle 45">
              <a:extLst>
                <a:ext uri="{FF2B5EF4-FFF2-40B4-BE49-F238E27FC236}">
                  <a16:creationId xmlns:a16="http://schemas.microsoft.com/office/drawing/2014/main" id="{34CE7BBC-22AA-AA6F-9AFF-82D4DB9B1C5A}"/>
                </a:ext>
              </a:extLst>
            </p:cNvPr>
            <p:cNvSpPr/>
            <p:nvPr/>
          </p:nvSpPr>
          <p:spPr bwMode="auto">
            <a:xfrm>
              <a:off x="684213" y="5278960"/>
              <a:ext cx="604058" cy="604058"/>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2" name="Graphic 9" descr="Line arrow: Horizontal U-turn with solid fill">
              <a:extLst>
                <a:ext uri="{FF2B5EF4-FFF2-40B4-BE49-F238E27FC236}">
                  <a16:creationId xmlns:a16="http://schemas.microsoft.com/office/drawing/2014/main" id="{6709C926-2EB0-3C87-7718-4CC13F137E0F}"/>
                </a:ext>
              </a:extLst>
            </p:cNvPr>
            <p:cNvSpPr/>
            <p:nvPr/>
          </p:nvSpPr>
          <p:spPr>
            <a:xfrm rot="2700000">
              <a:off x="841460" y="5450285"/>
              <a:ext cx="349991" cy="226825"/>
            </a:xfrm>
            <a:custGeom>
              <a:avLst/>
              <a:gdLst>
                <a:gd name="connsiteX0" fmla="*/ 311467 w 408164"/>
                <a:gd name="connsiteY0" fmla="*/ 71132 h 264526"/>
                <a:gd name="connsiteX1" fmla="*/ 52929 w 408164"/>
                <a:gd name="connsiteY1" fmla="*/ 71132 h 264526"/>
                <a:gd name="connsiteX2" fmla="*/ 98224 w 408164"/>
                <a:gd name="connsiteY2" fmla="*/ 25837 h 264526"/>
                <a:gd name="connsiteX3" fmla="*/ 97715 w 408164"/>
                <a:gd name="connsiteY3" fmla="*/ 4462 h 264526"/>
                <a:gd name="connsiteX4" fmla="*/ 76340 w 408164"/>
                <a:gd name="connsiteY4" fmla="*/ 3953 h 264526"/>
                <a:gd name="connsiteX5" fmla="*/ 4580 w 408164"/>
                <a:gd name="connsiteY5" fmla="*/ 76221 h 264526"/>
                <a:gd name="connsiteX6" fmla="*/ 1018 w 408164"/>
                <a:gd name="connsiteY6" fmla="*/ 81311 h 264526"/>
                <a:gd name="connsiteX7" fmla="*/ 1018 w 408164"/>
                <a:gd name="connsiteY7" fmla="*/ 81311 h 264526"/>
                <a:gd name="connsiteX8" fmla="*/ 509 w 408164"/>
                <a:gd name="connsiteY8" fmla="*/ 82838 h 264526"/>
                <a:gd name="connsiteX9" fmla="*/ 0 w 408164"/>
                <a:gd name="connsiteY9" fmla="*/ 83855 h 264526"/>
                <a:gd name="connsiteX10" fmla="*/ 0 w 408164"/>
                <a:gd name="connsiteY10" fmla="*/ 85382 h 264526"/>
                <a:gd name="connsiteX11" fmla="*/ 509 w 408164"/>
                <a:gd name="connsiteY11" fmla="*/ 86909 h 264526"/>
                <a:gd name="connsiteX12" fmla="*/ 509 w 408164"/>
                <a:gd name="connsiteY12" fmla="*/ 87927 h 264526"/>
                <a:gd name="connsiteX13" fmla="*/ 5089 w 408164"/>
                <a:gd name="connsiteY13" fmla="*/ 97597 h 264526"/>
                <a:gd name="connsiteX14" fmla="*/ 76849 w 408164"/>
                <a:gd name="connsiteY14" fmla="*/ 169865 h 264526"/>
                <a:gd name="connsiteX15" fmla="*/ 98224 w 408164"/>
                <a:gd name="connsiteY15" fmla="*/ 169356 h 264526"/>
                <a:gd name="connsiteX16" fmla="*/ 98733 w 408164"/>
                <a:gd name="connsiteY16" fmla="*/ 147981 h 264526"/>
                <a:gd name="connsiteX17" fmla="*/ 51402 w 408164"/>
                <a:gd name="connsiteY17" fmla="*/ 101668 h 264526"/>
                <a:gd name="connsiteX18" fmla="*/ 310958 w 408164"/>
                <a:gd name="connsiteY18" fmla="*/ 101668 h 264526"/>
                <a:gd name="connsiteX19" fmla="*/ 377120 w 408164"/>
                <a:gd name="connsiteY19" fmla="*/ 167829 h 264526"/>
                <a:gd name="connsiteX20" fmla="*/ 310958 w 408164"/>
                <a:gd name="connsiteY20" fmla="*/ 233991 h 264526"/>
                <a:gd name="connsiteX21" fmla="*/ 15777 w 408164"/>
                <a:gd name="connsiteY21" fmla="*/ 233991 h 264526"/>
                <a:gd name="connsiteX22" fmla="*/ 509 w 408164"/>
                <a:gd name="connsiteY22" fmla="*/ 249259 h 264526"/>
                <a:gd name="connsiteX23" fmla="*/ 15777 w 408164"/>
                <a:gd name="connsiteY23" fmla="*/ 264527 h 264526"/>
                <a:gd name="connsiteX24" fmla="*/ 311467 w 408164"/>
                <a:gd name="connsiteY24" fmla="*/ 264527 h 264526"/>
                <a:gd name="connsiteX25" fmla="*/ 408165 w 408164"/>
                <a:gd name="connsiteY25" fmla="*/ 167829 h 264526"/>
                <a:gd name="connsiteX26" fmla="*/ 311467 w 408164"/>
                <a:gd name="connsiteY26" fmla="*/ 71132 h 264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8164" h="264526">
                  <a:moveTo>
                    <a:pt x="311467" y="71132"/>
                  </a:moveTo>
                  <a:lnTo>
                    <a:pt x="52929" y="71132"/>
                  </a:lnTo>
                  <a:lnTo>
                    <a:pt x="98224" y="25837"/>
                  </a:lnTo>
                  <a:cubicBezTo>
                    <a:pt x="103822" y="19730"/>
                    <a:pt x="103822" y="10569"/>
                    <a:pt x="97715" y="4462"/>
                  </a:cubicBezTo>
                  <a:cubicBezTo>
                    <a:pt x="92117" y="-1136"/>
                    <a:pt x="82447" y="-1645"/>
                    <a:pt x="76340" y="3953"/>
                  </a:cubicBezTo>
                  <a:lnTo>
                    <a:pt x="4580" y="76221"/>
                  </a:lnTo>
                  <a:cubicBezTo>
                    <a:pt x="3054" y="77748"/>
                    <a:pt x="2036" y="79275"/>
                    <a:pt x="1018" y="81311"/>
                  </a:cubicBezTo>
                  <a:lnTo>
                    <a:pt x="1018" y="81311"/>
                  </a:lnTo>
                  <a:cubicBezTo>
                    <a:pt x="1018" y="81820"/>
                    <a:pt x="509" y="82329"/>
                    <a:pt x="509" y="82838"/>
                  </a:cubicBezTo>
                  <a:cubicBezTo>
                    <a:pt x="509" y="83347"/>
                    <a:pt x="509" y="83347"/>
                    <a:pt x="0" y="83855"/>
                  </a:cubicBezTo>
                  <a:cubicBezTo>
                    <a:pt x="0" y="84364"/>
                    <a:pt x="0" y="84873"/>
                    <a:pt x="0" y="85382"/>
                  </a:cubicBezTo>
                  <a:cubicBezTo>
                    <a:pt x="509" y="86400"/>
                    <a:pt x="509" y="86400"/>
                    <a:pt x="509" y="86909"/>
                  </a:cubicBezTo>
                  <a:cubicBezTo>
                    <a:pt x="509" y="87418"/>
                    <a:pt x="509" y="87418"/>
                    <a:pt x="509" y="87927"/>
                  </a:cubicBezTo>
                  <a:cubicBezTo>
                    <a:pt x="509" y="91489"/>
                    <a:pt x="2545" y="95052"/>
                    <a:pt x="5089" y="97597"/>
                  </a:cubicBezTo>
                  <a:lnTo>
                    <a:pt x="76849" y="169865"/>
                  </a:lnTo>
                  <a:cubicBezTo>
                    <a:pt x="82956" y="175463"/>
                    <a:pt x="92117" y="175463"/>
                    <a:pt x="98224" y="169356"/>
                  </a:cubicBezTo>
                  <a:cubicBezTo>
                    <a:pt x="103822" y="163758"/>
                    <a:pt x="104331" y="154088"/>
                    <a:pt x="98733" y="147981"/>
                  </a:cubicBezTo>
                  <a:lnTo>
                    <a:pt x="51402" y="101668"/>
                  </a:lnTo>
                  <a:lnTo>
                    <a:pt x="310958" y="101668"/>
                  </a:lnTo>
                  <a:cubicBezTo>
                    <a:pt x="347601" y="101668"/>
                    <a:pt x="377120" y="131186"/>
                    <a:pt x="377120" y="167829"/>
                  </a:cubicBezTo>
                  <a:cubicBezTo>
                    <a:pt x="377120" y="204473"/>
                    <a:pt x="347601" y="233991"/>
                    <a:pt x="310958" y="233991"/>
                  </a:cubicBezTo>
                  <a:lnTo>
                    <a:pt x="15777" y="233991"/>
                  </a:lnTo>
                  <a:cubicBezTo>
                    <a:pt x="7125" y="233991"/>
                    <a:pt x="509" y="240607"/>
                    <a:pt x="509" y="249259"/>
                  </a:cubicBezTo>
                  <a:cubicBezTo>
                    <a:pt x="509" y="257911"/>
                    <a:pt x="7125" y="264527"/>
                    <a:pt x="15777" y="264527"/>
                  </a:cubicBezTo>
                  <a:lnTo>
                    <a:pt x="311467" y="264527"/>
                  </a:lnTo>
                  <a:cubicBezTo>
                    <a:pt x="364905" y="264527"/>
                    <a:pt x="408165" y="221267"/>
                    <a:pt x="408165" y="167829"/>
                  </a:cubicBezTo>
                  <a:cubicBezTo>
                    <a:pt x="408165" y="114391"/>
                    <a:pt x="364905" y="71132"/>
                    <a:pt x="311467" y="71132"/>
                  </a:cubicBezTo>
                  <a:close/>
                </a:path>
              </a:pathLst>
            </a:custGeom>
            <a:solidFill>
              <a:schemeClr val="bg1"/>
            </a:solidFill>
            <a:ln w="12700" cap="flat">
              <a:solidFill>
                <a:schemeClr val="bg1"/>
              </a:solidFill>
              <a:prstDash val="solid"/>
              <a:miter/>
            </a:ln>
          </p:spPr>
          <p:txBody>
            <a:bodyPr rtlCol="0" anchor="ctr"/>
            <a:lstStyle/>
            <a:p>
              <a:endParaRPr lang="en-US" dirty="0"/>
            </a:p>
          </p:txBody>
        </p:sp>
      </p:grpSp>
      <p:sp>
        <p:nvSpPr>
          <p:cNvPr id="3" name="Rectangle 1">
            <a:extLst>
              <a:ext uri="{FF2B5EF4-FFF2-40B4-BE49-F238E27FC236}">
                <a16:creationId xmlns:a16="http://schemas.microsoft.com/office/drawing/2014/main" id="{F973FFD3-E2CE-9B5C-19A4-5D847064F37D}"/>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100" b="0" i="0" u="sng" strike="noStrike" cap="none" normalizeH="0" baseline="0">
                <a:ln>
                  <a:noFill/>
                </a:ln>
                <a:solidFill>
                  <a:srgbClr val="008080"/>
                </a:solidFill>
                <a:effectLst/>
                <a:latin typeface="Candara" panose="020E0502030303020204" pitchFamily="34" charset="0"/>
                <a:ea typeface="Calibri" panose="020F0502020204030204" pitchFamily="34" charset="0"/>
                <a:cs typeface="Calibri" panose="020F0502020204030204" pitchFamily="34" charset="0"/>
              </a:rPr>
              <a:t>exacerbation /relapse </a:t>
            </a:r>
            <a:endParaRPr kumimoji="0" lang="en-GB"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513C32D-6176-D6D0-A6E8-448AF43F5D3C}"/>
              </a:ext>
            </a:extLst>
          </p:cNvPr>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100" b="0" i="0" u="sng" strike="noStrike" cap="none" normalizeH="0" baseline="0">
                <a:ln>
                  <a:noFill/>
                </a:ln>
                <a:solidFill>
                  <a:srgbClr val="008080"/>
                </a:solidFill>
                <a:effectLst/>
                <a:latin typeface="Candara" panose="020E0502030303020204" pitchFamily="34" charset="0"/>
                <a:ea typeface="Calibri" panose="020F0502020204030204" pitchFamily="34" charset="0"/>
                <a:cs typeface="Calibri" panose="020F0502020204030204" pitchFamily="34" charset="0"/>
              </a:rPr>
              <a:t>exacerbation /relapse </a:t>
            </a:r>
            <a:endParaRPr kumimoji="0" lang="en-GB"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523444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500"/>
                                        <p:tgtEl>
                                          <p:spTgt spid="48"/>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childTnLst>
                          </p:cTn>
                        </p:par>
                        <p:par>
                          <p:cTn id="20" fill="hold">
                            <p:stCondLst>
                              <p:cond delay="3000"/>
                            </p:stCondLst>
                            <p:childTnLst>
                              <p:par>
                                <p:cTn id="21" presetID="10" presetClass="entr" presetSubtype="0" fill="hold" nodeType="afterEffect">
                                  <p:stCondLst>
                                    <p:cond delay="50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500"/>
                                        <p:tgtEl>
                                          <p:spTgt spid="49"/>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childTnLst>
                          </p:cTn>
                        </p:par>
                        <p:par>
                          <p:cTn id="28" fill="hold">
                            <p:stCondLst>
                              <p:cond delay="4500"/>
                            </p:stCondLst>
                            <p:childTnLst>
                              <p:par>
                                <p:cTn id="29" presetID="10" presetClass="entr" presetSubtype="0" fill="hold" nodeType="afterEffect">
                                  <p:stCondLst>
                                    <p:cond delay="50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childTnLst>
                          </p:cTn>
                        </p:par>
                        <p:par>
                          <p:cTn id="32" fill="hold">
                            <p:stCondLst>
                              <p:cond delay="5500"/>
                            </p:stCondLst>
                            <p:childTnLst>
                              <p:par>
                                <p:cTn id="33" presetID="10" presetClass="entr" presetSubtype="0"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childTnLst>
                                </p:cTn>
                              </p:par>
                            </p:childTnLst>
                          </p:cTn>
                        </p:par>
                        <p:par>
                          <p:cTn id="36" fill="hold">
                            <p:stCondLst>
                              <p:cond delay="6000"/>
                            </p:stCondLst>
                            <p:childTnLst>
                              <p:par>
                                <p:cTn id="37" presetID="10" presetClass="entr" presetSubtype="0" fill="hold" nodeType="afterEffect">
                                  <p:stCondLst>
                                    <p:cond delay="500"/>
                                  </p:stCondLst>
                                  <p:childTnLst>
                                    <p:set>
                                      <p:cBhvr>
                                        <p:cTn id="38" dur="1" fill="hold">
                                          <p:stCondLst>
                                            <p:cond delay="0"/>
                                          </p:stCondLst>
                                        </p:cTn>
                                        <p:tgtEl>
                                          <p:spTgt spid="51"/>
                                        </p:tgtEl>
                                        <p:attrNameLst>
                                          <p:attrName>style.visibility</p:attrName>
                                        </p:attrNameLst>
                                      </p:cBhvr>
                                      <p:to>
                                        <p:strVal val="visible"/>
                                      </p:to>
                                    </p:set>
                                    <p:animEffect transition="in" filter="fade">
                                      <p:cBhvr>
                                        <p:cTn id="39" dur="500"/>
                                        <p:tgtEl>
                                          <p:spTgt spid="51"/>
                                        </p:tgtEl>
                                      </p:cBhvr>
                                    </p:animEffect>
                                  </p:childTnLst>
                                </p:cTn>
                              </p:par>
                            </p:childTnLst>
                          </p:cTn>
                        </p:par>
                        <p:par>
                          <p:cTn id="40" fill="hold">
                            <p:stCondLst>
                              <p:cond delay="7000"/>
                            </p:stCondLst>
                            <p:childTnLst>
                              <p:par>
                                <p:cTn id="41" presetID="10" presetClass="entr" presetSubtype="0" fill="hold" grpId="0"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500"/>
                                        <p:tgtEl>
                                          <p:spTgt spid="43"/>
                                        </p:tgtEl>
                                      </p:cBhvr>
                                    </p:animEffect>
                                  </p:childTnLst>
                                </p:cTn>
                              </p:par>
                            </p:childTnLst>
                          </p:cTn>
                        </p:par>
                        <p:par>
                          <p:cTn id="44" fill="hold">
                            <p:stCondLst>
                              <p:cond delay="7500"/>
                            </p:stCondLst>
                            <p:childTnLst>
                              <p:par>
                                <p:cTn id="45" presetID="10" presetClass="entr" presetSubtype="0" fill="hold" nodeType="afterEffect">
                                  <p:stCondLst>
                                    <p:cond delay="50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par>
                          <p:cTn id="48" fill="hold">
                            <p:stCondLst>
                              <p:cond delay="8500"/>
                            </p:stCondLst>
                            <p:childTnLst>
                              <p:par>
                                <p:cTn id="49" presetID="10" presetClass="entr" presetSubtype="0" fill="hold" grpId="0" nodeType="after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fade">
                                      <p:cBhvr>
                                        <p:cTn id="5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29" grpId="0"/>
      <p:bldP spid="32" grpId="0"/>
      <p:bldP spid="41" grpId="0"/>
      <p:bldP spid="43" grpId="0"/>
      <p:bldP spid="4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E168D3-B9EC-5721-F9B8-9E47AE59A194}"/>
              </a:ext>
            </a:extLst>
          </p:cNvPr>
          <p:cNvSpPr>
            <a:spLocks noGrp="1"/>
          </p:cNvSpPr>
          <p:nvPr>
            <p:ph type="title"/>
          </p:nvPr>
        </p:nvSpPr>
        <p:spPr/>
        <p:txBody>
          <a:bodyPr/>
          <a:lstStyle/>
          <a:p>
            <a:r>
              <a:rPr lang="en-US" dirty="0"/>
              <a:t>Follow-up scenario</a:t>
            </a:r>
          </a:p>
        </p:txBody>
      </p:sp>
      <p:sp>
        <p:nvSpPr>
          <p:cNvPr id="3" name="Text Placeholder 2">
            <a:extLst>
              <a:ext uri="{FF2B5EF4-FFF2-40B4-BE49-F238E27FC236}">
                <a16:creationId xmlns:a16="http://schemas.microsoft.com/office/drawing/2014/main" id="{C76BA5E2-7DF5-1083-2B5D-D83E9DF42D00}"/>
              </a:ext>
            </a:extLst>
          </p:cNvPr>
          <p:cNvSpPr>
            <a:spLocks noGrp="1"/>
          </p:cNvSpPr>
          <p:nvPr>
            <p:ph type="body" idx="12"/>
          </p:nvPr>
        </p:nvSpPr>
        <p:spPr/>
        <p:txBody>
          <a:bodyPr/>
          <a:lstStyle/>
          <a:p>
            <a:pPr marL="0" indent="0">
              <a:lnSpc>
                <a:spcPts val="2600"/>
              </a:lnSpc>
              <a:spcBef>
                <a:spcPts val="700"/>
              </a:spcBef>
              <a:spcAft>
                <a:spcPts val="700"/>
              </a:spcAft>
              <a:buNone/>
            </a:pPr>
            <a:r>
              <a:rPr lang="en-US" sz="1900" b="1" dirty="0"/>
              <a:t>Gemma (29) – 4 weeks follow-up</a:t>
            </a:r>
            <a:endParaRPr lang="en-US" dirty="0"/>
          </a:p>
          <a:p>
            <a:pPr>
              <a:lnSpc>
                <a:spcPts val="2600"/>
              </a:lnSpc>
              <a:spcBef>
                <a:spcPts val="700"/>
              </a:spcBef>
              <a:spcAft>
                <a:spcPts val="700"/>
              </a:spcAft>
            </a:pPr>
            <a:r>
              <a:rPr lang="en-US" dirty="0"/>
              <a:t>Enjoys smoking, helps her cope with stress</a:t>
            </a:r>
          </a:p>
          <a:p>
            <a:pPr>
              <a:lnSpc>
                <a:spcPts val="2600"/>
              </a:lnSpc>
              <a:spcBef>
                <a:spcPts val="700"/>
              </a:spcBef>
              <a:spcAft>
                <a:spcPts val="700"/>
              </a:spcAft>
            </a:pPr>
            <a:r>
              <a:rPr lang="en-US" dirty="0"/>
              <a:t>Smoked 23 CPD since 13 years of age </a:t>
            </a:r>
          </a:p>
          <a:p>
            <a:pPr>
              <a:lnSpc>
                <a:spcPts val="2600"/>
              </a:lnSpc>
              <a:spcBef>
                <a:spcPts val="700"/>
              </a:spcBef>
              <a:spcAft>
                <a:spcPts val="700"/>
              </a:spcAft>
            </a:pPr>
            <a:r>
              <a:rPr lang="en-US" dirty="0"/>
              <a:t>Psychosis with social anxiety </a:t>
            </a:r>
          </a:p>
          <a:p>
            <a:pPr>
              <a:lnSpc>
                <a:spcPts val="2600"/>
              </a:lnSpc>
              <a:spcBef>
                <a:spcPts val="700"/>
              </a:spcBef>
              <a:spcAft>
                <a:spcPts val="700"/>
              </a:spcAft>
            </a:pPr>
            <a:r>
              <a:rPr lang="en-US" dirty="0"/>
              <a:t>Has cancelled several appointments</a:t>
            </a:r>
          </a:p>
          <a:p>
            <a:pPr>
              <a:lnSpc>
                <a:spcPts val="2600"/>
              </a:lnSpc>
              <a:spcBef>
                <a:spcPts val="700"/>
              </a:spcBef>
              <a:spcAft>
                <a:spcPts val="700"/>
              </a:spcAft>
            </a:pPr>
            <a:r>
              <a:rPr lang="en-US" dirty="0"/>
              <a:t>You learned she has had </a:t>
            </a:r>
            <a:br>
              <a:rPr lang="en-US" dirty="0"/>
            </a:br>
            <a:r>
              <a:rPr lang="en-US" dirty="0"/>
              <a:t>an exasperation of her MH illness </a:t>
            </a:r>
            <a:br>
              <a:rPr lang="en-US" dirty="0"/>
            </a:br>
            <a:r>
              <a:rPr lang="en-US" dirty="0"/>
              <a:t>and was recently hospitalised</a:t>
            </a:r>
          </a:p>
        </p:txBody>
      </p:sp>
      <p:sp>
        <p:nvSpPr>
          <p:cNvPr id="6" name="Footer Placeholder 3">
            <a:extLst>
              <a:ext uri="{FF2B5EF4-FFF2-40B4-BE49-F238E27FC236}">
                <a16:creationId xmlns:a16="http://schemas.microsoft.com/office/drawing/2014/main" id="{C34DE6B7-0DA7-1141-84C4-AD269318EE0B}"/>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 </a:t>
            </a:r>
            <a:r>
              <a:rPr lang="en-GB" dirty="0"/>
              <a:t>Final session and managing setbacks</a:t>
            </a:r>
            <a:endParaRPr lang="en-US" dirty="0"/>
          </a:p>
        </p:txBody>
      </p:sp>
      <p:grpSp>
        <p:nvGrpSpPr>
          <p:cNvPr id="11" name="Group 10">
            <a:extLst>
              <a:ext uri="{FF2B5EF4-FFF2-40B4-BE49-F238E27FC236}">
                <a16:creationId xmlns:a16="http://schemas.microsoft.com/office/drawing/2014/main" id="{365F96DC-E260-A47A-7713-7D0F0E2FFDE8}"/>
              </a:ext>
            </a:extLst>
          </p:cNvPr>
          <p:cNvGrpSpPr/>
          <p:nvPr/>
        </p:nvGrpSpPr>
        <p:grpSpPr>
          <a:xfrm>
            <a:off x="6172200" y="2262730"/>
            <a:ext cx="2335696" cy="3007666"/>
            <a:chOff x="6172200" y="1811394"/>
            <a:chExt cx="2335696" cy="3007666"/>
          </a:xfrm>
        </p:grpSpPr>
        <p:sp>
          <p:nvSpPr>
            <p:cNvPr id="12" name="TextBox 11">
              <a:extLst>
                <a:ext uri="{FF2B5EF4-FFF2-40B4-BE49-F238E27FC236}">
                  <a16:creationId xmlns:a16="http://schemas.microsoft.com/office/drawing/2014/main" id="{0EFA2D63-51EA-5007-4B81-6246B2AB8337}"/>
                </a:ext>
              </a:extLst>
            </p:cNvPr>
            <p:cNvSpPr txBox="1"/>
            <p:nvPr/>
          </p:nvSpPr>
          <p:spPr bwMode="auto">
            <a:xfrm>
              <a:off x="6172200" y="4226286"/>
              <a:ext cx="2335696" cy="43247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sz="2200" b="1" dirty="0">
                  <a:latin typeface="Arial" panose="020B0604020202020204" pitchFamily="34" charset="0"/>
                  <a:cs typeface="Arial" panose="020B0604020202020204" pitchFamily="34" charset="0"/>
                </a:rPr>
                <a:t>Gemma, 29</a:t>
              </a:r>
            </a:p>
          </p:txBody>
        </p:sp>
        <p:pic>
          <p:nvPicPr>
            <p:cNvPr id="13" name="Picture 12">
              <a:extLst>
                <a:ext uri="{FF2B5EF4-FFF2-40B4-BE49-F238E27FC236}">
                  <a16:creationId xmlns:a16="http://schemas.microsoft.com/office/drawing/2014/main" id="{C729CEE6-4C49-F0B1-5B7A-F97A125D3347}"/>
                </a:ext>
              </a:extLst>
            </p:cNvPr>
            <p:cNvPicPr>
              <a:picLocks noChangeAspect="1"/>
            </p:cNvPicPr>
            <p:nvPr/>
          </p:nvPicPr>
          <p:blipFill>
            <a:blip r:embed="rId3"/>
            <a:srcRect/>
            <a:stretch/>
          </p:blipFill>
          <p:spPr>
            <a:xfrm>
              <a:off x="6233801" y="1811394"/>
              <a:ext cx="2249723" cy="2293467"/>
            </a:xfrm>
            <a:prstGeom prst="rect">
              <a:avLst/>
            </a:prstGeom>
          </p:spPr>
        </p:pic>
        <p:cxnSp>
          <p:nvCxnSpPr>
            <p:cNvPr id="14" name="Straight Connector 13">
              <a:extLst>
                <a:ext uri="{FF2B5EF4-FFF2-40B4-BE49-F238E27FC236}">
                  <a16:creationId xmlns:a16="http://schemas.microsoft.com/office/drawing/2014/main" id="{81C64A57-9EC9-1EB9-46ED-8BE735A01E5A}"/>
                </a:ext>
              </a:extLst>
            </p:cNvPr>
            <p:cNvCxnSpPr>
              <a:cxnSpLocks/>
            </p:cNvCxnSpPr>
            <p:nvPr/>
          </p:nvCxnSpPr>
          <p:spPr>
            <a:xfrm>
              <a:off x="6215187" y="4104861"/>
              <a:ext cx="224972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210DCB45-2F0A-635F-7CE1-4354D3CB3255}"/>
                </a:ext>
              </a:extLst>
            </p:cNvPr>
            <p:cNvCxnSpPr>
              <a:cxnSpLocks/>
            </p:cNvCxnSpPr>
            <p:nvPr/>
          </p:nvCxnSpPr>
          <p:spPr>
            <a:xfrm>
              <a:off x="6215187" y="4819060"/>
              <a:ext cx="224972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4" name="Rectangle 1">
            <a:extLst>
              <a:ext uri="{FF2B5EF4-FFF2-40B4-BE49-F238E27FC236}">
                <a16:creationId xmlns:a16="http://schemas.microsoft.com/office/drawing/2014/main" id="{B73C10BC-53F7-400E-A31B-2BB3D10D4B9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100" b="0" i="0" u="sng" strike="noStrike" cap="none" normalizeH="0" baseline="0">
                <a:ln>
                  <a:noFill/>
                </a:ln>
                <a:solidFill>
                  <a:srgbClr val="008080"/>
                </a:solidFill>
                <a:effectLst/>
                <a:latin typeface="Candara" panose="020E0502030303020204" pitchFamily="34" charset="0"/>
                <a:ea typeface="Calibri" panose="020F0502020204030204" pitchFamily="34" charset="0"/>
                <a:cs typeface="Calibri" panose="020F0502020204030204" pitchFamily="34" charset="0"/>
              </a:rPr>
              <a:t>exacerbation</a:t>
            </a:r>
            <a:r>
              <a:rPr kumimoji="0" lang="en-GB" altLang="en-US" sz="800" b="0" i="0" u="none" strike="noStrike" cap="none" normalizeH="0" baseline="0">
                <a:ln>
                  <a:noFill/>
                </a:ln>
                <a:solidFill>
                  <a:schemeClr val="tx1"/>
                </a:solidFill>
                <a:effectLst/>
              </a:rPr>
              <a:t> </a:t>
            </a:r>
            <a:endParaRPr kumimoji="0" lang="en-GB"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509822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0BDD9D0F-970C-E641-A659-F147498D605C}"/>
              </a:ext>
            </a:extLst>
          </p:cNvPr>
          <p:cNvGrpSpPr/>
          <p:nvPr/>
        </p:nvGrpSpPr>
        <p:grpSpPr>
          <a:xfrm>
            <a:off x="730674" y="1678197"/>
            <a:ext cx="7860850" cy="559150"/>
            <a:chOff x="696808" y="2924944"/>
            <a:chExt cx="7860850" cy="559150"/>
          </a:xfrm>
        </p:grpSpPr>
        <p:pic>
          <p:nvPicPr>
            <p:cNvPr id="20" name="Picture 19">
              <a:extLst>
                <a:ext uri="{FF2B5EF4-FFF2-40B4-BE49-F238E27FC236}">
                  <a16:creationId xmlns:a16="http://schemas.microsoft.com/office/drawing/2014/main" id="{57C29814-9772-B84B-9B23-D7547E88E335}"/>
                </a:ext>
              </a:extLst>
            </p:cNvPr>
            <p:cNvPicPr>
              <a:picLocks noChangeAspect="1"/>
            </p:cNvPicPr>
            <p:nvPr/>
          </p:nvPicPr>
          <p:blipFill>
            <a:blip r:embed="rId3"/>
            <a:srcRect/>
            <a:stretch/>
          </p:blipFill>
          <p:spPr>
            <a:xfrm>
              <a:off x="696808" y="2956869"/>
              <a:ext cx="495300" cy="495300"/>
            </a:xfrm>
            <a:prstGeom prst="rect">
              <a:avLst/>
            </a:prstGeom>
            <a:effectLst>
              <a:outerShdw blurRad="190500" dist="50800" dir="5400000" algn="ctr" rotWithShape="0">
                <a:srgbClr val="000000">
                  <a:alpha val="50000"/>
                </a:srgbClr>
              </a:outerShdw>
            </a:effectLst>
          </p:spPr>
        </p:pic>
        <p:sp>
          <p:nvSpPr>
            <p:cNvPr id="21" name="Text Placeholder 3">
              <a:extLst>
                <a:ext uri="{FF2B5EF4-FFF2-40B4-BE49-F238E27FC236}">
                  <a16:creationId xmlns:a16="http://schemas.microsoft.com/office/drawing/2014/main" id="{1A139682-B8EB-5040-BBF9-019915DF0842}"/>
                </a:ext>
              </a:extLst>
            </p:cNvPr>
            <p:cNvSpPr txBox="1">
              <a:spLocks/>
            </p:cNvSpPr>
            <p:nvPr/>
          </p:nvSpPr>
          <p:spPr bwMode="auto">
            <a:xfrm>
              <a:off x="1365508" y="2924944"/>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63525" algn="l"/>
                </a:tabLst>
              </a:pPr>
              <a:r>
                <a:rPr lang="en-US" sz="1700" dirty="0">
                  <a:solidFill>
                    <a:schemeClr val="accent6">
                      <a:lumMod val="50000"/>
                    </a:schemeClr>
                  </a:solidFill>
                  <a:latin typeface="Arial" panose="020B0604020202020204" pitchFamily="34" charset="0"/>
                  <a:cs typeface="Arial" panose="020B0604020202020204" pitchFamily="34" charset="0"/>
                </a:rPr>
                <a:t>    Advise about continued medication or vape use and ensure </a:t>
              </a:r>
              <a:br>
                <a:rPr lang="en-US" sz="1700" dirty="0">
                  <a:solidFill>
                    <a:schemeClr val="accent6">
                      <a:lumMod val="50000"/>
                    </a:schemeClr>
                  </a:solidFill>
                  <a:latin typeface="Arial" panose="020B0604020202020204" pitchFamily="34" charset="0"/>
                  <a:cs typeface="Arial" panose="020B0604020202020204" pitchFamily="34" charset="0"/>
                </a:rPr>
              </a:br>
              <a:r>
                <a:rPr lang="en-US" sz="1700" dirty="0">
                  <a:solidFill>
                    <a:schemeClr val="accent6">
                      <a:lumMod val="50000"/>
                    </a:schemeClr>
                  </a:solidFill>
                  <a:latin typeface="Arial" panose="020B0604020202020204" pitchFamily="34" charset="0"/>
                  <a:cs typeface="Arial" panose="020B0604020202020204" pitchFamily="34" charset="0"/>
                </a:rPr>
                <a:t>	that the patient knows where to obtain further supplies</a:t>
              </a:r>
            </a:p>
          </p:txBody>
        </p:sp>
      </p:grpSp>
      <p:grpSp>
        <p:nvGrpSpPr>
          <p:cNvPr id="22" name="Group 21">
            <a:extLst>
              <a:ext uri="{FF2B5EF4-FFF2-40B4-BE49-F238E27FC236}">
                <a16:creationId xmlns:a16="http://schemas.microsoft.com/office/drawing/2014/main" id="{FA9166C7-98CA-504A-AFA1-73F87E47B8CC}"/>
              </a:ext>
            </a:extLst>
          </p:cNvPr>
          <p:cNvGrpSpPr/>
          <p:nvPr/>
        </p:nvGrpSpPr>
        <p:grpSpPr>
          <a:xfrm>
            <a:off x="707416" y="3056469"/>
            <a:ext cx="7860850" cy="559150"/>
            <a:chOff x="696808" y="3573016"/>
            <a:chExt cx="7860850" cy="559150"/>
          </a:xfrm>
        </p:grpSpPr>
        <p:pic>
          <p:nvPicPr>
            <p:cNvPr id="23" name="Picture 22">
              <a:extLst>
                <a:ext uri="{FF2B5EF4-FFF2-40B4-BE49-F238E27FC236}">
                  <a16:creationId xmlns:a16="http://schemas.microsoft.com/office/drawing/2014/main" id="{9B5636DA-7785-4B4D-B9FC-3E5B52AD95DD}"/>
                </a:ext>
              </a:extLst>
            </p:cNvPr>
            <p:cNvPicPr>
              <a:picLocks noChangeAspect="1"/>
            </p:cNvPicPr>
            <p:nvPr/>
          </p:nvPicPr>
          <p:blipFill>
            <a:blip r:embed="rId4"/>
            <a:srcRect/>
            <a:stretch/>
          </p:blipFill>
          <p:spPr>
            <a:xfrm>
              <a:off x="696808" y="3604941"/>
              <a:ext cx="495300" cy="495300"/>
            </a:xfrm>
            <a:prstGeom prst="rect">
              <a:avLst/>
            </a:prstGeom>
            <a:effectLst>
              <a:outerShdw blurRad="190500" dist="50800" dir="5400000" algn="ctr" rotWithShape="0">
                <a:srgbClr val="000000">
                  <a:alpha val="50000"/>
                </a:srgbClr>
              </a:outerShdw>
            </a:effectLst>
          </p:spPr>
        </p:pic>
        <p:sp>
          <p:nvSpPr>
            <p:cNvPr id="24" name="Text Placeholder 3">
              <a:extLst>
                <a:ext uri="{FF2B5EF4-FFF2-40B4-BE49-F238E27FC236}">
                  <a16:creationId xmlns:a16="http://schemas.microsoft.com/office/drawing/2014/main" id="{124CDC2A-2172-824C-AA90-5253A3651ECB}"/>
                </a:ext>
              </a:extLst>
            </p:cNvPr>
            <p:cNvSpPr txBox="1">
              <a:spLocks/>
            </p:cNvSpPr>
            <p:nvPr/>
          </p:nvSpPr>
          <p:spPr bwMode="auto">
            <a:xfrm>
              <a:off x="1365508" y="3573016"/>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63525" algn="l"/>
                </a:tabLst>
              </a:pPr>
              <a:r>
                <a:rPr lang="en-US" sz="1700" dirty="0">
                  <a:solidFill>
                    <a:schemeClr val="bg1"/>
                  </a:solidFill>
                  <a:latin typeface="Arial" panose="020B0604020202020204" pitchFamily="34" charset="0"/>
                  <a:cs typeface="Arial" panose="020B0604020202020204" pitchFamily="34" charset="0"/>
                </a:rPr>
                <a:t>  </a:t>
              </a:r>
              <a:r>
                <a:rPr lang="en-US" sz="1700" dirty="0">
                  <a:solidFill>
                    <a:schemeClr val="accent6">
                      <a:lumMod val="50000"/>
                    </a:schemeClr>
                  </a:solidFill>
                  <a:latin typeface="Arial" panose="020B0604020202020204" pitchFamily="34" charset="0"/>
                  <a:cs typeface="Arial" panose="020B0604020202020204" pitchFamily="34" charset="0"/>
                </a:rPr>
                <a:t>Discuss urges to smoke that the patient has experienced </a:t>
              </a:r>
              <a:br>
                <a:rPr lang="en-US" sz="1700" dirty="0">
                  <a:solidFill>
                    <a:schemeClr val="accent6">
                      <a:lumMod val="50000"/>
                    </a:schemeClr>
                  </a:solidFill>
                  <a:latin typeface="Arial" panose="020B0604020202020204" pitchFamily="34" charset="0"/>
                  <a:cs typeface="Arial" panose="020B0604020202020204" pitchFamily="34" charset="0"/>
                </a:rPr>
              </a:br>
              <a:r>
                <a:rPr lang="en-US" sz="1700" dirty="0">
                  <a:solidFill>
                    <a:schemeClr val="accent6">
                      <a:lumMod val="50000"/>
                    </a:schemeClr>
                  </a:solidFill>
                  <a:latin typeface="Arial" panose="020B0604020202020204" pitchFamily="34" charset="0"/>
                  <a:cs typeface="Arial" panose="020B0604020202020204" pitchFamily="34" charset="0"/>
                </a:rPr>
                <a:t>  and how they can deal with them in the future</a:t>
              </a:r>
            </a:p>
          </p:txBody>
        </p:sp>
      </p:grpSp>
      <p:sp>
        <p:nvSpPr>
          <p:cNvPr id="2" name="Title 1">
            <a:extLst>
              <a:ext uri="{FF2B5EF4-FFF2-40B4-BE49-F238E27FC236}">
                <a16:creationId xmlns:a16="http://schemas.microsoft.com/office/drawing/2014/main" id="{6F35DB73-345F-A646-AEA1-D41E5E34E57F}"/>
              </a:ext>
            </a:extLst>
          </p:cNvPr>
          <p:cNvSpPr>
            <a:spLocks noGrp="1"/>
          </p:cNvSpPr>
          <p:nvPr>
            <p:ph type="title"/>
          </p:nvPr>
        </p:nvSpPr>
        <p:spPr/>
        <p:txBody>
          <a:bodyPr/>
          <a:lstStyle/>
          <a:p>
            <a:r>
              <a:rPr lang="en-US" dirty="0"/>
              <a:t>Final session</a:t>
            </a:r>
          </a:p>
        </p:txBody>
      </p:sp>
      <p:pic>
        <p:nvPicPr>
          <p:cNvPr id="25" name="Picture 24">
            <a:extLst>
              <a:ext uri="{FF2B5EF4-FFF2-40B4-BE49-F238E27FC236}">
                <a16:creationId xmlns:a16="http://schemas.microsoft.com/office/drawing/2014/main" id="{544C29A7-505A-834E-9DBF-CBBD71EC89F8}"/>
              </a:ext>
            </a:extLst>
          </p:cNvPr>
          <p:cNvPicPr>
            <a:picLocks noChangeAspect="1"/>
          </p:cNvPicPr>
          <p:nvPr/>
        </p:nvPicPr>
        <p:blipFill>
          <a:blip r:embed="rId5"/>
          <a:srcRect/>
          <a:stretch/>
        </p:blipFill>
        <p:spPr>
          <a:xfrm>
            <a:off x="7243362" y="166978"/>
            <a:ext cx="1759301" cy="1034883"/>
          </a:xfrm>
          <a:prstGeom prst="rect">
            <a:avLst/>
          </a:prstGeom>
          <a:effectLst>
            <a:outerShdw blurRad="190500" dist="50800" dir="5400000" algn="ctr" rotWithShape="0">
              <a:srgbClr val="000000">
                <a:alpha val="50000"/>
              </a:srgbClr>
            </a:outerShdw>
          </a:effectLst>
        </p:spPr>
      </p:pic>
      <p:grpSp>
        <p:nvGrpSpPr>
          <p:cNvPr id="3" name="Group 2">
            <a:extLst>
              <a:ext uri="{FF2B5EF4-FFF2-40B4-BE49-F238E27FC236}">
                <a16:creationId xmlns:a16="http://schemas.microsoft.com/office/drawing/2014/main" id="{0D0FEA5E-E62C-9A0D-AB54-B3411C678060}"/>
              </a:ext>
            </a:extLst>
          </p:cNvPr>
          <p:cNvGrpSpPr/>
          <p:nvPr/>
        </p:nvGrpSpPr>
        <p:grpSpPr>
          <a:xfrm>
            <a:off x="707416" y="4355751"/>
            <a:ext cx="7884108" cy="559150"/>
            <a:chOff x="696808" y="3604941"/>
            <a:chExt cx="7884108" cy="559150"/>
          </a:xfrm>
        </p:grpSpPr>
        <p:pic>
          <p:nvPicPr>
            <p:cNvPr id="4" name="Picture 3">
              <a:extLst>
                <a:ext uri="{FF2B5EF4-FFF2-40B4-BE49-F238E27FC236}">
                  <a16:creationId xmlns:a16="http://schemas.microsoft.com/office/drawing/2014/main" id="{52080599-3227-8F37-2BB0-408F8A0A86A5}"/>
                </a:ext>
              </a:extLst>
            </p:cNvPr>
            <p:cNvPicPr>
              <a:picLocks noChangeAspect="1"/>
            </p:cNvPicPr>
            <p:nvPr/>
          </p:nvPicPr>
          <p:blipFill>
            <a:blip r:embed="rId4"/>
            <a:srcRect/>
            <a:stretch/>
          </p:blipFill>
          <p:spPr>
            <a:xfrm>
              <a:off x="696808" y="3604941"/>
              <a:ext cx="495300" cy="495300"/>
            </a:xfrm>
            <a:prstGeom prst="rect">
              <a:avLst/>
            </a:prstGeom>
            <a:effectLst>
              <a:outerShdw blurRad="190500" dist="50800" dir="5400000" algn="ctr" rotWithShape="0">
                <a:srgbClr val="000000">
                  <a:alpha val="50000"/>
                </a:srgbClr>
              </a:outerShdw>
            </a:effectLst>
          </p:spPr>
        </p:pic>
        <p:sp>
          <p:nvSpPr>
            <p:cNvPr id="5" name="Text Placeholder 3">
              <a:extLst>
                <a:ext uri="{FF2B5EF4-FFF2-40B4-BE49-F238E27FC236}">
                  <a16:creationId xmlns:a16="http://schemas.microsoft.com/office/drawing/2014/main" id="{A3F71163-5D48-E31C-D334-DB7C2B764445}"/>
                </a:ext>
              </a:extLst>
            </p:cNvPr>
            <p:cNvSpPr txBox="1">
              <a:spLocks/>
            </p:cNvSpPr>
            <p:nvPr/>
          </p:nvSpPr>
          <p:spPr bwMode="auto">
            <a:xfrm>
              <a:off x="1388766" y="3604941"/>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63525" algn="l"/>
                </a:tabLst>
              </a:pPr>
              <a:r>
                <a:rPr lang="en-US" sz="1700" dirty="0">
                  <a:solidFill>
                    <a:schemeClr val="bg1"/>
                  </a:solidFill>
                  <a:latin typeface="Arial" panose="020B0604020202020204" pitchFamily="34" charset="0"/>
                  <a:cs typeface="Arial" panose="020B0604020202020204" pitchFamily="34" charset="0"/>
                </a:rPr>
                <a:t> </a:t>
              </a:r>
              <a:r>
                <a:rPr lang="en-US" sz="1700" dirty="0">
                  <a:solidFill>
                    <a:schemeClr val="accent6">
                      <a:lumMod val="50000"/>
                    </a:schemeClr>
                  </a:solidFill>
                  <a:latin typeface="Arial" panose="020B0604020202020204" pitchFamily="34" charset="0"/>
                  <a:cs typeface="Arial" panose="020B0604020202020204" pitchFamily="34" charset="0"/>
                </a:rPr>
                <a:t>Discuss what support is available and how to re-engage with the service (your support) if needed</a:t>
              </a:r>
            </a:p>
          </p:txBody>
        </p:sp>
      </p:grpSp>
    </p:spTree>
    <p:extLst>
      <p:ext uri="{BB962C8B-B14F-4D97-AF65-F5344CB8AC3E}">
        <p14:creationId xmlns:p14="http://schemas.microsoft.com/office/powerpoint/2010/main" val="169617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8F4654-6DEF-E9A7-BBC8-253415DA89F0}"/>
              </a:ext>
            </a:extLst>
          </p:cNvPr>
          <p:cNvPicPr>
            <a:picLocks noChangeAspect="1"/>
          </p:cNvPicPr>
          <p:nvPr/>
        </p:nvPicPr>
        <p:blipFill>
          <a:blip r:embed="rId3"/>
          <a:srcRect/>
          <a:stretch/>
        </p:blipFill>
        <p:spPr>
          <a:xfrm>
            <a:off x="0" y="0"/>
            <a:ext cx="9144000" cy="6858000"/>
          </a:xfrm>
          <a:prstGeom prst="rect">
            <a:avLst/>
          </a:prstGeom>
        </p:spPr>
      </p:pic>
      <p:sp>
        <p:nvSpPr>
          <p:cNvPr id="3" name="Subtitle 1">
            <a:extLst>
              <a:ext uri="{FF2B5EF4-FFF2-40B4-BE49-F238E27FC236}">
                <a16:creationId xmlns:a16="http://schemas.microsoft.com/office/drawing/2014/main" id="{46B5220D-B4CC-DA41-C867-604029437E1F}"/>
              </a:ext>
            </a:extLst>
          </p:cNvPr>
          <p:cNvSpPr txBox="1">
            <a:spLocks/>
          </p:cNvSpPr>
          <p:nvPr/>
        </p:nvSpPr>
        <p:spPr>
          <a:xfrm>
            <a:off x="952500" y="43978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4000" b="1" dirty="0">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27234790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F26DF-8A5E-0B3C-73AB-C4E78E2B95DF}"/>
              </a:ext>
            </a:extLst>
          </p:cNvPr>
          <p:cNvSpPr>
            <a:spLocks noGrp="1"/>
          </p:cNvSpPr>
          <p:nvPr>
            <p:ph type="title"/>
          </p:nvPr>
        </p:nvSpPr>
        <p:spPr/>
        <p:txBody>
          <a:bodyPr/>
          <a:lstStyle/>
          <a:p>
            <a:r>
              <a:rPr lang="en-US" dirty="0"/>
              <a:t>Strategies aimed at preventing relapse</a:t>
            </a:r>
          </a:p>
        </p:txBody>
      </p:sp>
      <p:sp>
        <p:nvSpPr>
          <p:cNvPr id="3" name="Text Placeholder 2">
            <a:extLst>
              <a:ext uri="{FF2B5EF4-FFF2-40B4-BE49-F238E27FC236}">
                <a16:creationId xmlns:a16="http://schemas.microsoft.com/office/drawing/2014/main" id="{43E25D0D-44C1-08C2-019E-5271554933FD}"/>
              </a:ext>
            </a:extLst>
          </p:cNvPr>
          <p:cNvSpPr>
            <a:spLocks noGrp="1"/>
          </p:cNvSpPr>
          <p:nvPr>
            <p:ph type="body" idx="12"/>
          </p:nvPr>
        </p:nvSpPr>
        <p:spPr>
          <a:xfrm>
            <a:off x="571500" y="1666747"/>
            <a:ext cx="7966604" cy="479156"/>
          </a:xfrm>
        </p:spPr>
        <p:txBody>
          <a:bodyPr/>
          <a:lstStyle/>
          <a:p>
            <a:pPr marL="0" indent="0" algn="ctr">
              <a:buNone/>
            </a:pPr>
            <a:r>
              <a:rPr lang="en-US" b="1" dirty="0">
                <a:solidFill>
                  <a:schemeClr val="accent1"/>
                </a:solidFill>
              </a:rPr>
              <a:t>Evidence for effective relapse prevention strategies is lacking</a:t>
            </a:r>
          </a:p>
        </p:txBody>
      </p:sp>
      <p:sp>
        <p:nvSpPr>
          <p:cNvPr id="4" name="Footer Placeholder 3">
            <a:extLst>
              <a:ext uri="{FF2B5EF4-FFF2-40B4-BE49-F238E27FC236}">
                <a16:creationId xmlns:a16="http://schemas.microsoft.com/office/drawing/2014/main" id="{730998EA-1607-2BB6-D248-7DE8CA556081}"/>
              </a:ext>
            </a:extLst>
          </p:cNvPr>
          <p:cNvSpPr>
            <a:spLocks noGrp="1"/>
          </p:cNvSpPr>
          <p:nvPr>
            <p:ph type="ftr" sz="quarter" idx="3"/>
          </p:nvPr>
        </p:nvSpPr>
        <p:spPr/>
        <p:txBody>
          <a:bodyPr/>
          <a:lstStyle/>
          <a:p>
            <a:pPr>
              <a:defRPr/>
            </a:pPr>
            <a:r>
              <a:rPr lang="en-US" b="1" dirty="0"/>
              <a:t>Community mental health tobacco treatment training </a:t>
            </a:r>
            <a:r>
              <a:rPr lang="en-US" dirty="0"/>
              <a:t>-</a:t>
            </a:r>
            <a:r>
              <a:rPr lang="en-US" b="1" dirty="0"/>
              <a:t> </a:t>
            </a:r>
            <a:r>
              <a:rPr lang="en-GB" dirty="0"/>
              <a:t>Follow-up sessions: Staying on track and preventing relapse</a:t>
            </a:r>
            <a:endParaRPr lang="en-US" dirty="0"/>
          </a:p>
          <a:p>
            <a:pPr>
              <a:defRPr/>
            </a:pPr>
            <a:endParaRPr lang="en-US" dirty="0"/>
          </a:p>
        </p:txBody>
      </p:sp>
      <p:pic>
        <p:nvPicPr>
          <p:cNvPr id="5" name="Picture 4">
            <a:extLst>
              <a:ext uri="{FF2B5EF4-FFF2-40B4-BE49-F238E27FC236}">
                <a16:creationId xmlns:a16="http://schemas.microsoft.com/office/drawing/2014/main" id="{50F398D3-6BE9-083A-9714-E4837EE50F93}"/>
              </a:ext>
            </a:extLst>
          </p:cNvPr>
          <p:cNvPicPr>
            <a:picLocks noChangeAspect="1"/>
          </p:cNvPicPr>
          <p:nvPr/>
        </p:nvPicPr>
        <p:blipFill>
          <a:blip r:embed="rId3"/>
          <a:srcRect/>
          <a:stretch/>
        </p:blipFill>
        <p:spPr>
          <a:xfrm>
            <a:off x="623976" y="2298462"/>
            <a:ext cx="1282371" cy="1282371"/>
          </a:xfrm>
          <a:prstGeom prst="rect">
            <a:avLst/>
          </a:prstGeom>
          <a:effectLst>
            <a:outerShdw blurRad="254000" dist="63500" dir="5400000" algn="ctr" rotWithShape="0">
              <a:srgbClr val="000000">
                <a:alpha val="20000"/>
              </a:srgbClr>
            </a:outerShdw>
          </a:effectLst>
        </p:spPr>
      </p:pic>
      <p:sp>
        <p:nvSpPr>
          <p:cNvPr id="6" name="TextBox 5">
            <a:extLst>
              <a:ext uri="{FF2B5EF4-FFF2-40B4-BE49-F238E27FC236}">
                <a16:creationId xmlns:a16="http://schemas.microsoft.com/office/drawing/2014/main" id="{045310C2-5833-5F7B-F148-133823226A70}"/>
              </a:ext>
            </a:extLst>
          </p:cNvPr>
          <p:cNvSpPr txBox="1"/>
          <p:nvPr/>
        </p:nvSpPr>
        <p:spPr>
          <a:xfrm>
            <a:off x="547895" y="3722764"/>
            <a:ext cx="1434532" cy="1922129"/>
          </a:xfrm>
          <a:prstGeom prst="rect">
            <a:avLst/>
          </a:prstGeom>
          <a:noFill/>
        </p:spPr>
        <p:txBody>
          <a:bodyPr wrap="square" rtlCol="0">
            <a:noAutofit/>
          </a:bodyPr>
          <a:lstStyle/>
          <a:p>
            <a:pPr algn="ctr">
              <a:lnSpc>
                <a:spcPts val="1600"/>
              </a:lnSpc>
            </a:pPr>
            <a:r>
              <a:rPr lang="en-US" sz="1300" dirty="0">
                <a:latin typeface="Arial" panose="020B0604020202020204" pitchFamily="34" charset="0"/>
                <a:cs typeface="Arial" panose="020B0604020202020204" pitchFamily="34" charset="0"/>
              </a:rPr>
              <a:t>Remind patients of the nature </a:t>
            </a:r>
          </a:p>
          <a:p>
            <a:pPr algn="ctr">
              <a:lnSpc>
                <a:spcPts val="1600"/>
              </a:lnSpc>
            </a:pPr>
            <a:r>
              <a:rPr lang="en-US" sz="1300" dirty="0">
                <a:latin typeface="Arial" panose="020B0604020202020204" pitchFamily="34" charset="0"/>
                <a:cs typeface="Arial" panose="020B0604020202020204" pitchFamily="34" charset="0"/>
              </a:rPr>
              <a:t>of tobacco dependence and </a:t>
            </a:r>
            <a:br>
              <a:rPr lang="en-US" sz="1300" dirty="0">
                <a:latin typeface="Arial" panose="020B0604020202020204" pitchFamily="34" charset="0"/>
                <a:cs typeface="Arial" panose="020B0604020202020204" pitchFamily="34" charset="0"/>
              </a:rPr>
            </a:br>
            <a:r>
              <a:rPr lang="en-US" sz="1300" dirty="0">
                <a:latin typeface="Arial" panose="020B0604020202020204" pitchFamily="34" charset="0"/>
                <a:cs typeface="Arial" panose="020B0604020202020204" pitchFamily="34" charset="0"/>
              </a:rPr>
              <a:t>reinforce the importance of maintaining the ‘not a puff’ rule</a:t>
            </a:r>
          </a:p>
        </p:txBody>
      </p:sp>
      <p:sp>
        <p:nvSpPr>
          <p:cNvPr id="11" name="TextBox 10">
            <a:extLst>
              <a:ext uri="{FF2B5EF4-FFF2-40B4-BE49-F238E27FC236}">
                <a16:creationId xmlns:a16="http://schemas.microsoft.com/office/drawing/2014/main" id="{8D610F54-3495-6611-B78E-DB679BAA59A3}"/>
              </a:ext>
            </a:extLst>
          </p:cNvPr>
          <p:cNvSpPr txBox="1"/>
          <p:nvPr/>
        </p:nvSpPr>
        <p:spPr>
          <a:xfrm>
            <a:off x="2201314" y="3722764"/>
            <a:ext cx="1434532" cy="1922129"/>
          </a:xfrm>
          <a:prstGeom prst="rect">
            <a:avLst/>
          </a:prstGeom>
          <a:noFill/>
        </p:spPr>
        <p:txBody>
          <a:bodyPr wrap="square" rtlCol="0">
            <a:noAutofit/>
          </a:bodyPr>
          <a:lstStyle/>
          <a:p>
            <a:pPr algn="ctr">
              <a:lnSpc>
                <a:spcPts val="1600"/>
              </a:lnSpc>
            </a:pPr>
            <a:r>
              <a:rPr lang="en-US" sz="1300" dirty="0">
                <a:latin typeface="Arial" panose="020B0604020202020204" pitchFamily="34" charset="0"/>
                <a:cs typeface="Arial" panose="020B0604020202020204" pitchFamily="34" charset="0"/>
              </a:rPr>
              <a:t>Extend use </a:t>
            </a:r>
          </a:p>
          <a:p>
            <a:pPr algn="ctr">
              <a:lnSpc>
                <a:spcPts val="1600"/>
              </a:lnSpc>
            </a:pPr>
            <a:r>
              <a:rPr lang="en-US" sz="1300" dirty="0">
                <a:latin typeface="Arial" panose="020B0604020202020204" pitchFamily="34" charset="0"/>
                <a:cs typeface="Arial" panose="020B0604020202020204" pitchFamily="34" charset="0"/>
              </a:rPr>
              <a:t>of NRT, vape </a:t>
            </a:r>
          </a:p>
          <a:p>
            <a:pPr algn="ctr">
              <a:lnSpc>
                <a:spcPts val="1600"/>
              </a:lnSpc>
            </a:pPr>
            <a:r>
              <a:rPr lang="en-US" sz="1300" dirty="0">
                <a:latin typeface="Arial" panose="020B0604020202020204" pitchFamily="34" charset="0"/>
                <a:cs typeface="Arial" panose="020B0604020202020204" pitchFamily="34" charset="0"/>
              </a:rPr>
              <a:t>or other stop smoking medication</a:t>
            </a:r>
          </a:p>
        </p:txBody>
      </p:sp>
      <p:pic>
        <p:nvPicPr>
          <p:cNvPr id="19" name="Picture 18">
            <a:extLst>
              <a:ext uri="{FF2B5EF4-FFF2-40B4-BE49-F238E27FC236}">
                <a16:creationId xmlns:a16="http://schemas.microsoft.com/office/drawing/2014/main" id="{1E8E5FEC-C02C-14BC-1575-EF5D9A24D25E}"/>
              </a:ext>
            </a:extLst>
          </p:cNvPr>
          <p:cNvPicPr>
            <a:picLocks noChangeAspect="1"/>
          </p:cNvPicPr>
          <p:nvPr/>
        </p:nvPicPr>
        <p:blipFill>
          <a:blip r:embed="rId4"/>
          <a:srcRect/>
          <a:stretch/>
        </p:blipFill>
        <p:spPr>
          <a:xfrm>
            <a:off x="2277395" y="2298462"/>
            <a:ext cx="1282371" cy="1282371"/>
          </a:xfrm>
          <a:prstGeom prst="rect">
            <a:avLst/>
          </a:prstGeom>
          <a:effectLst>
            <a:outerShdw blurRad="254000" dist="63500" dir="5400000" algn="ctr" rotWithShape="0">
              <a:srgbClr val="000000">
                <a:alpha val="20000"/>
              </a:srgbClr>
            </a:outerShdw>
          </a:effectLst>
        </p:spPr>
      </p:pic>
      <p:sp>
        <p:nvSpPr>
          <p:cNvPr id="12" name="TextBox 11">
            <a:extLst>
              <a:ext uri="{FF2B5EF4-FFF2-40B4-BE49-F238E27FC236}">
                <a16:creationId xmlns:a16="http://schemas.microsoft.com/office/drawing/2014/main" id="{B035B6E7-10F4-B8A8-39B5-FBDCF66CE3A7}"/>
              </a:ext>
            </a:extLst>
          </p:cNvPr>
          <p:cNvSpPr txBox="1"/>
          <p:nvPr/>
        </p:nvSpPr>
        <p:spPr>
          <a:xfrm>
            <a:off x="3854733" y="3722764"/>
            <a:ext cx="1434532" cy="1922129"/>
          </a:xfrm>
          <a:prstGeom prst="rect">
            <a:avLst/>
          </a:prstGeom>
          <a:noFill/>
        </p:spPr>
        <p:txBody>
          <a:bodyPr wrap="square" rtlCol="0">
            <a:noAutofit/>
          </a:bodyPr>
          <a:lstStyle/>
          <a:p>
            <a:pPr algn="ctr">
              <a:lnSpc>
                <a:spcPts val="1600"/>
              </a:lnSpc>
            </a:pPr>
            <a:r>
              <a:rPr lang="en-US" sz="1300" dirty="0">
                <a:latin typeface="Arial" panose="020B0604020202020204" pitchFamily="34" charset="0"/>
                <a:cs typeface="Arial" panose="020B0604020202020204" pitchFamily="34" charset="0"/>
              </a:rPr>
              <a:t>Remind patient of continued benefits </a:t>
            </a:r>
            <a:br>
              <a:rPr lang="en-US" sz="1300" dirty="0">
                <a:latin typeface="Arial" panose="020B0604020202020204" pitchFamily="34" charset="0"/>
                <a:cs typeface="Arial" panose="020B0604020202020204" pitchFamily="34" charset="0"/>
              </a:rPr>
            </a:br>
            <a:r>
              <a:rPr lang="en-US" sz="1300" dirty="0">
                <a:latin typeface="Arial" panose="020B0604020202020204" pitchFamily="34" charset="0"/>
                <a:cs typeface="Arial" panose="020B0604020202020204" pitchFamily="34" charset="0"/>
              </a:rPr>
              <a:t>of staying smokefree </a:t>
            </a:r>
            <a:br>
              <a:rPr lang="en-US" sz="1300" dirty="0">
                <a:latin typeface="Arial" panose="020B0604020202020204" pitchFamily="34" charset="0"/>
                <a:cs typeface="Arial" panose="020B0604020202020204" pitchFamily="34" charset="0"/>
              </a:rPr>
            </a:br>
            <a:r>
              <a:rPr lang="en-US" sz="1300" dirty="0">
                <a:latin typeface="Arial" panose="020B0604020202020204" pitchFamily="34" charset="0"/>
                <a:cs typeface="Arial" panose="020B0604020202020204" pitchFamily="34" charset="0"/>
              </a:rPr>
              <a:t>and personal motives</a:t>
            </a:r>
          </a:p>
        </p:txBody>
      </p:sp>
      <p:pic>
        <p:nvPicPr>
          <p:cNvPr id="20" name="Picture 19">
            <a:extLst>
              <a:ext uri="{FF2B5EF4-FFF2-40B4-BE49-F238E27FC236}">
                <a16:creationId xmlns:a16="http://schemas.microsoft.com/office/drawing/2014/main" id="{3DF3FBD7-D25C-925F-B6F8-AF3DFFC968E0}"/>
              </a:ext>
            </a:extLst>
          </p:cNvPr>
          <p:cNvPicPr>
            <a:picLocks noChangeAspect="1"/>
          </p:cNvPicPr>
          <p:nvPr/>
        </p:nvPicPr>
        <p:blipFill>
          <a:blip r:embed="rId5"/>
          <a:srcRect/>
          <a:stretch/>
        </p:blipFill>
        <p:spPr>
          <a:xfrm>
            <a:off x="3930814" y="2298462"/>
            <a:ext cx="1282371" cy="1282371"/>
          </a:xfrm>
          <a:prstGeom prst="rect">
            <a:avLst/>
          </a:prstGeom>
          <a:effectLst>
            <a:outerShdw blurRad="254000" dist="63500" dir="5400000" algn="ctr" rotWithShape="0">
              <a:srgbClr val="000000">
                <a:alpha val="20000"/>
              </a:srgbClr>
            </a:outerShdw>
          </a:effectLst>
        </p:spPr>
      </p:pic>
      <p:sp>
        <p:nvSpPr>
          <p:cNvPr id="13" name="TextBox 12">
            <a:extLst>
              <a:ext uri="{FF2B5EF4-FFF2-40B4-BE49-F238E27FC236}">
                <a16:creationId xmlns:a16="http://schemas.microsoft.com/office/drawing/2014/main" id="{892037B1-7520-FDCE-3750-48EE0D166DED}"/>
              </a:ext>
            </a:extLst>
          </p:cNvPr>
          <p:cNvSpPr txBox="1"/>
          <p:nvPr/>
        </p:nvSpPr>
        <p:spPr>
          <a:xfrm>
            <a:off x="5508153" y="3722764"/>
            <a:ext cx="1434532" cy="1922129"/>
          </a:xfrm>
          <a:prstGeom prst="rect">
            <a:avLst/>
          </a:prstGeom>
          <a:noFill/>
        </p:spPr>
        <p:txBody>
          <a:bodyPr wrap="square" rtlCol="0">
            <a:noAutofit/>
          </a:bodyPr>
          <a:lstStyle/>
          <a:p>
            <a:pPr algn="ctr">
              <a:lnSpc>
                <a:spcPts val="1600"/>
              </a:lnSpc>
            </a:pPr>
            <a:r>
              <a:rPr lang="en-US" sz="1300" dirty="0">
                <a:latin typeface="Arial" panose="020B0604020202020204" pitchFamily="34" charset="0"/>
                <a:cs typeface="Arial" panose="020B0604020202020204" pitchFamily="34" charset="0"/>
              </a:rPr>
              <a:t>Enlist the </a:t>
            </a:r>
            <a:br>
              <a:rPr lang="en-US" sz="1300" dirty="0">
                <a:latin typeface="Arial" panose="020B0604020202020204" pitchFamily="34" charset="0"/>
                <a:cs typeface="Arial" panose="020B0604020202020204" pitchFamily="34" charset="0"/>
              </a:rPr>
            </a:br>
            <a:r>
              <a:rPr lang="en-US" sz="1300" dirty="0">
                <a:latin typeface="Arial" panose="020B0604020202020204" pitchFamily="34" charset="0"/>
                <a:cs typeface="Arial" panose="020B0604020202020204" pitchFamily="34" charset="0"/>
              </a:rPr>
              <a:t>support </a:t>
            </a:r>
            <a:br>
              <a:rPr lang="en-US" sz="1300" dirty="0">
                <a:latin typeface="Arial" panose="020B0604020202020204" pitchFamily="34" charset="0"/>
                <a:cs typeface="Arial" panose="020B0604020202020204" pitchFamily="34" charset="0"/>
              </a:rPr>
            </a:br>
            <a:r>
              <a:rPr lang="en-US" sz="1300" dirty="0">
                <a:latin typeface="Arial" panose="020B0604020202020204" pitchFamily="34" charset="0"/>
                <a:cs typeface="Arial" panose="020B0604020202020204" pitchFamily="34" charset="0"/>
              </a:rPr>
              <a:t>of friends </a:t>
            </a:r>
            <a:br>
              <a:rPr lang="en-US" sz="1300" dirty="0">
                <a:latin typeface="Arial" panose="020B0604020202020204" pitchFamily="34" charset="0"/>
                <a:cs typeface="Arial" panose="020B0604020202020204" pitchFamily="34" charset="0"/>
              </a:rPr>
            </a:br>
            <a:r>
              <a:rPr lang="en-US" sz="1300" dirty="0">
                <a:latin typeface="Arial" panose="020B0604020202020204" pitchFamily="34" charset="0"/>
                <a:cs typeface="Arial" panose="020B0604020202020204" pitchFamily="34" charset="0"/>
              </a:rPr>
              <a:t>and family</a:t>
            </a:r>
          </a:p>
        </p:txBody>
      </p:sp>
      <p:pic>
        <p:nvPicPr>
          <p:cNvPr id="21" name="Picture 20">
            <a:extLst>
              <a:ext uri="{FF2B5EF4-FFF2-40B4-BE49-F238E27FC236}">
                <a16:creationId xmlns:a16="http://schemas.microsoft.com/office/drawing/2014/main" id="{97E16469-A908-5128-A72E-E658CC7CC738}"/>
              </a:ext>
            </a:extLst>
          </p:cNvPr>
          <p:cNvPicPr>
            <a:picLocks noChangeAspect="1"/>
          </p:cNvPicPr>
          <p:nvPr/>
        </p:nvPicPr>
        <p:blipFill>
          <a:blip r:embed="rId6"/>
          <a:srcRect/>
          <a:stretch/>
        </p:blipFill>
        <p:spPr>
          <a:xfrm>
            <a:off x="5584234" y="2298462"/>
            <a:ext cx="1282371" cy="1282371"/>
          </a:xfrm>
          <a:prstGeom prst="rect">
            <a:avLst/>
          </a:prstGeom>
          <a:effectLst>
            <a:outerShdw blurRad="254000" dist="63500" dir="5400000" algn="ctr" rotWithShape="0">
              <a:srgbClr val="000000">
                <a:alpha val="20000"/>
              </a:srgbClr>
            </a:outerShdw>
          </a:effectLst>
        </p:spPr>
      </p:pic>
      <p:sp>
        <p:nvSpPr>
          <p:cNvPr id="14" name="TextBox 13">
            <a:extLst>
              <a:ext uri="{FF2B5EF4-FFF2-40B4-BE49-F238E27FC236}">
                <a16:creationId xmlns:a16="http://schemas.microsoft.com/office/drawing/2014/main" id="{856ABD40-F3B0-A736-44CB-4DA0277DD628}"/>
              </a:ext>
            </a:extLst>
          </p:cNvPr>
          <p:cNvSpPr txBox="1"/>
          <p:nvPr/>
        </p:nvSpPr>
        <p:spPr>
          <a:xfrm>
            <a:off x="7161573" y="3722764"/>
            <a:ext cx="1434532" cy="1922129"/>
          </a:xfrm>
          <a:prstGeom prst="rect">
            <a:avLst/>
          </a:prstGeom>
          <a:noFill/>
        </p:spPr>
        <p:txBody>
          <a:bodyPr wrap="square" rtlCol="0">
            <a:noAutofit/>
          </a:bodyPr>
          <a:lstStyle/>
          <a:p>
            <a:pPr algn="ctr">
              <a:lnSpc>
                <a:spcPts val="1600"/>
              </a:lnSpc>
            </a:pPr>
            <a:r>
              <a:rPr lang="en-US" sz="1300" dirty="0">
                <a:latin typeface="Arial" panose="020B0604020202020204" pitchFamily="34" charset="0"/>
                <a:cs typeface="Arial" panose="020B0604020202020204" pitchFamily="34" charset="0"/>
              </a:rPr>
              <a:t>Prompt patient to anticipate wanting to smoke and to think of possible alternatives when these feelings arise (“If, then” plans)</a:t>
            </a:r>
          </a:p>
        </p:txBody>
      </p:sp>
      <p:pic>
        <p:nvPicPr>
          <p:cNvPr id="22" name="Picture 21">
            <a:extLst>
              <a:ext uri="{FF2B5EF4-FFF2-40B4-BE49-F238E27FC236}">
                <a16:creationId xmlns:a16="http://schemas.microsoft.com/office/drawing/2014/main" id="{B8551480-877C-CE00-DA3D-24C1673C33F2}"/>
              </a:ext>
            </a:extLst>
          </p:cNvPr>
          <p:cNvPicPr>
            <a:picLocks noChangeAspect="1"/>
          </p:cNvPicPr>
          <p:nvPr/>
        </p:nvPicPr>
        <p:blipFill>
          <a:blip r:embed="rId7"/>
          <a:srcRect/>
          <a:stretch/>
        </p:blipFill>
        <p:spPr>
          <a:xfrm>
            <a:off x="7237654" y="2298462"/>
            <a:ext cx="1282371" cy="1282371"/>
          </a:xfrm>
          <a:prstGeom prst="rect">
            <a:avLst/>
          </a:prstGeom>
          <a:effectLst>
            <a:outerShdw blurRad="254000" dist="63500" dir="5400000" algn="ctr" rotWithShape="0">
              <a:srgbClr val="000000">
                <a:alpha val="20000"/>
              </a:srgbClr>
            </a:outerShdw>
          </a:effectLst>
        </p:spPr>
      </p:pic>
    </p:spTree>
    <p:extLst>
      <p:ext uri="{BB962C8B-B14F-4D97-AF65-F5344CB8AC3E}">
        <p14:creationId xmlns:p14="http://schemas.microsoft.com/office/powerpoint/2010/main" val="3628917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500"/>
                            </p:stCondLst>
                            <p:childTnLst>
                              <p:par>
                                <p:cTn id="14" presetID="10" presetClass="entr" presetSubtype="0" fill="hold" grpId="0" nodeType="afterEffect">
                                  <p:stCondLst>
                                    <p:cond delay="5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500"/>
                            </p:stCondLst>
                            <p:childTnLst>
                              <p:par>
                                <p:cTn id="23" presetID="10" presetClass="entr" presetSubtype="0" fill="hold" grpId="0" nodeType="afterEffect">
                                  <p:stCondLst>
                                    <p:cond delay="50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childTnLst>
                          </p:cTn>
                        </p:par>
                        <p:par>
                          <p:cTn id="31" fill="hold">
                            <p:stCondLst>
                              <p:cond delay="500"/>
                            </p:stCondLst>
                            <p:childTnLst>
                              <p:par>
                                <p:cTn id="32" presetID="10" presetClass="entr" presetSubtype="0" fill="hold" grpId="0" nodeType="afterEffect">
                                  <p:stCondLst>
                                    <p:cond delay="50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par>
                          <p:cTn id="40" fill="hold">
                            <p:stCondLst>
                              <p:cond delay="500"/>
                            </p:stCondLst>
                            <p:childTnLst>
                              <p:par>
                                <p:cTn id="41" presetID="10" presetClass="entr" presetSubtype="0" fill="hold" grpId="0" nodeType="afterEffect">
                                  <p:stCondLst>
                                    <p:cond delay="50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par>
                          <p:cTn id="49" fill="hold">
                            <p:stCondLst>
                              <p:cond delay="500"/>
                            </p:stCondLst>
                            <p:childTnLst>
                              <p:par>
                                <p:cTn id="50" presetID="10" presetClass="entr" presetSubtype="0" fill="hold" grpId="0" nodeType="afterEffect">
                                  <p:stCondLst>
                                    <p:cond delay="50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11" grpId="0"/>
      <p:bldP spid="12" grpId="0"/>
      <p:bldP spid="13"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05666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3D87A-DC75-C0AF-4BE1-1D54395BF9F4}"/>
              </a:ext>
            </a:extLst>
          </p:cNvPr>
          <p:cNvSpPr>
            <a:spLocks noGrp="1"/>
          </p:cNvSpPr>
          <p:nvPr>
            <p:ph type="title"/>
          </p:nvPr>
        </p:nvSpPr>
        <p:spPr/>
        <p:txBody>
          <a:bodyPr/>
          <a:lstStyle/>
          <a:p>
            <a:r>
              <a:rPr lang="en-US" b="1" dirty="0"/>
              <a:t>Hameed’s story:</a:t>
            </a:r>
            <a:r>
              <a:rPr lang="en-US" dirty="0"/>
              <a:t> Stopping smoking </a:t>
            </a:r>
            <a:br>
              <a:rPr lang="en-US" dirty="0"/>
            </a:br>
            <a:r>
              <a:rPr lang="en-US" dirty="0"/>
              <a:t>while dealing with a mental health condition</a:t>
            </a:r>
          </a:p>
        </p:txBody>
      </p:sp>
      <p:pic>
        <p:nvPicPr>
          <p:cNvPr id="4" name="ASH hameed's story.m4v" descr="ASH hameed's story.m4v">
            <a:hlinkClick r:id="" action="ppaction://media"/>
            <a:extLst>
              <a:ext uri="{FF2B5EF4-FFF2-40B4-BE49-F238E27FC236}">
                <a16:creationId xmlns:a16="http://schemas.microsoft.com/office/drawing/2014/main" id="{18A21678-0108-E071-642E-1CE4A343B570}"/>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219200"/>
            <a:ext cx="9144000" cy="5138737"/>
          </a:xfrm>
          <a:prstGeom prst="rect">
            <a:avLst/>
          </a:prstGeom>
        </p:spPr>
      </p:pic>
    </p:spTree>
    <p:extLst>
      <p:ext uri="{BB962C8B-B14F-4D97-AF65-F5344CB8AC3E}">
        <p14:creationId xmlns:p14="http://schemas.microsoft.com/office/powerpoint/2010/main" val="2340048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25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90EEA757-AF77-B84F-BA87-EF0F792109CB}"/>
              </a:ext>
            </a:extLst>
          </p:cNvPr>
          <p:cNvPicPr>
            <a:picLocks noChangeAspect="1"/>
          </p:cNvPicPr>
          <p:nvPr/>
        </p:nvPicPr>
        <p:blipFill>
          <a:blip r:embed="rId3"/>
          <a:stretch>
            <a:fillRect/>
          </a:stretch>
        </p:blipFill>
        <p:spPr>
          <a:xfrm>
            <a:off x="0" y="0"/>
            <a:ext cx="9144000" cy="6858000"/>
          </a:xfrm>
          <a:prstGeom prst="rect">
            <a:avLst/>
          </a:prstGeom>
        </p:spPr>
      </p:pic>
      <p:sp>
        <p:nvSpPr>
          <p:cNvPr id="2" name="Title 1">
            <a:extLst>
              <a:ext uri="{FF2B5EF4-FFF2-40B4-BE49-F238E27FC236}">
                <a16:creationId xmlns:a16="http://schemas.microsoft.com/office/drawing/2014/main" id="{6F35DB73-345F-A646-AEA1-D41E5E34E57F}"/>
              </a:ext>
            </a:extLst>
          </p:cNvPr>
          <p:cNvSpPr>
            <a:spLocks noGrp="1"/>
          </p:cNvSpPr>
          <p:nvPr>
            <p:ph type="title"/>
          </p:nvPr>
        </p:nvSpPr>
        <p:spPr/>
        <p:txBody>
          <a:bodyPr/>
          <a:lstStyle/>
          <a:p>
            <a:r>
              <a:rPr lang="en-US" dirty="0">
                <a:solidFill>
                  <a:srgbClr val="59BE9C"/>
                </a:solidFill>
              </a:rPr>
              <a:t>Follow-up sessions</a:t>
            </a:r>
            <a:endParaRPr lang="en-US" dirty="0"/>
          </a:p>
        </p:txBody>
      </p:sp>
      <p:pic>
        <p:nvPicPr>
          <p:cNvPr id="34" name="Picture 33">
            <a:extLst>
              <a:ext uri="{FF2B5EF4-FFF2-40B4-BE49-F238E27FC236}">
                <a16:creationId xmlns:a16="http://schemas.microsoft.com/office/drawing/2014/main" id="{1863E229-DE8C-B44D-BDA9-E00E85DE241C}"/>
              </a:ext>
            </a:extLst>
          </p:cNvPr>
          <p:cNvPicPr>
            <a:picLocks noChangeAspect="1"/>
          </p:cNvPicPr>
          <p:nvPr/>
        </p:nvPicPr>
        <p:blipFill>
          <a:blip r:embed="rId4"/>
          <a:srcRect/>
          <a:stretch/>
        </p:blipFill>
        <p:spPr>
          <a:xfrm>
            <a:off x="6821943" y="166978"/>
            <a:ext cx="1759302" cy="1034883"/>
          </a:xfrm>
          <a:prstGeom prst="rect">
            <a:avLst/>
          </a:prstGeom>
          <a:effectLst>
            <a:outerShdw blurRad="190500" dist="50800" dir="5400000" algn="ctr" rotWithShape="0">
              <a:srgbClr val="000000">
                <a:alpha val="50000"/>
              </a:srgbClr>
            </a:outerShdw>
          </a:effectLst>
        </p:spPr>
      </p:pic>
      <p:grpSp>
        <p:nvGrpSpPr>
          <p:cNvPr id="50" name="Group 49">
            <a:extLst>
              <a:ext uri="{FF2B5EF4-FFF2-40B4-BE49-F238E27FC236}">
                <a16:creationId xmlns:a16="http://schemas.microsoft.com/office/drawing/2014/main" id="{7F7E9568-05AD-F21F-58F0-530D5FCCEDD4}"/>
              </a:ext>
            </a:extLst>
          </p:cNvPr>
          <p:cNvGrpSpPr/>
          <p:nvPr/>
        </p:nvGrpSpPr>
        <p:grpSpPr>
          <a:xfrm>
            <a:off x="696808" y="1586236"/>
            <a:ext cx="7860850" cy="559150"/>
            <a:chOff x="696808" y="1628560"/>
            <a:chExt cx="7860850" cy="559150"/>
          </a:xfrm>
        </p:grpSpPr>
        <p:pic>
          <p:nvPicPr>
            <p:cNvPr id="51" name="Picture 50">
              <a:extLst>
                <a:ext uri="{FF2B5EF4-FFF2-40B4-BE49-F238E27FC236}">
                  <a16:creationId xmlns:a16="http://schemas.microsoft.com/office/drawing/2014/main" id="{982D9B2A-3C5B-8B70-035A-5FF19821E9C2}"/>
                </a:ext>
              </a:extLst>
            </p:cNvPr>
            <p:cNvPicPr>
              <a:picLocks noChangeAspect="1"/>
            </p:cNvPicPr>
            <p:nvPr/>
          </p:nvPicPr>
          <p:blipFill>
            <a:blip r:embed="rId5"/>
            <a:srcRect/>
            <a:stretch/>
          </p:blipFill>
          <p:spPr>
            <a:xfrm>
              <a:off x="696808" y="1660485"/>
              <a:ext cx="495300" cy="495300"/>
            </a:xfrm>
            <a:prstGeom prst="rect">
              <a:avLst/>
            </a:prstGeom>
            <a:effectLst>
              <a:outerShdw blurRad="190500" dist="50800" dir="5400000" algn="ctr" rotWithShape="0">
                <a:srgbClr val="000000">
                  <a:alpha val="50000"/>
                </a:srgbClr>
              </a:outerShdw>
            </a:effectLst>
          </p:spPr>
        </p:pic>
        <p:sp>
          <p:nvSpPr>
            <p:cNvPr id="52" name="Text Placeholder 3">
              <a:extLst>
                <a:ext uri="{FF2B5EF4-FFF2-40B4-BE49-F238E27FC236}">
                  <a16:creationId xmlns:a16="http://schemas.microsoft.com/office/drawing/2014/main" id="{0CC78B7D-E2A7-2637-4CE6-95DAEEFC571A}"/>
                </a:ext>
              </a:extLst>
            </p:cNvPr>
            <p:cNvSpPr txBox="1">
              <a:spLocks/>
            </p:cNvSpPr>
            <p:nvPr/>
          </p:nvSpPr>
          <p:spPr bwMode="auto">
            <a:xfrm>
              <a:off x="1365508" y="1628560"/>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63525" algn="l"/>
                </a:tabLst>
              </a:pPr>
              <a:r>
                <a:rPr lang="en-US" sz="1700" dirty="0">
                  <a:solidFill>
                    <a:schemeClr val="bg1"/>
                  </a:solidFill>
                  <a:latin typeface="Arial" panose="020B0604020202020204" pitchFamily="34" charset="0"/>
                  <a:cs typeface="Arial" panose="020B0604020202020204" pitchFamily="34" charset="0"/>
                </a:rPr>
                <a:t>1.	Check on progress and praise small and large successes</a:t>
              </a:r>
            </a:p>
          </p:txBody>
        </p:sp>
      </p:grpSp>
      <p:grpSp>
        <p:nvGrpSpPr>
          <p:cNvPr id="53" name="Group 52">
            <a:extLst>
              <a:ext uri="{FF2B5EF4-FFF2-40B4-BE49-F238E27FC236}">
                <a16:creationId xmlns:a16="http://schemas.microsoft.com/office/drawing/2014/main" id="{77F2062D-B410-6CD2-496A-6ECCA18C09CA}"/>
              </a:ext>
            </a:extLst>
          </p:cNvPr>
          <p:cNvGrpSpPr/>
          <p:nvPr/>
        </p:nvGrpSpPr>
        <p:grpSpPr>
          <a:xfrm>
            <a:off x="696808" y="2749816"/>
            <a:ext cx="7860850" cy="559150"/>
            <a:chOff x="696808" y="2276872"/>
            <a:chExt cx="7860850" cy="559150"/>
          </a:xfrm>
        </p:grpSpPr>
        <p:pic>
          <p:nvPicPr>
            <p:cNvPr id="54" name="Picture 53">
              <a:extLst>
                <a:ext uri="{FF2B5EF4-FFF2-40B4-BE49-F238E27FC236}">
                  <a16:creationId xmlns:a16="http://schemas.microsoft.com/office/drawing/2014/main" id="{4548809B-4978-E2B6-A3F1-87955C0DC483}"/>
                </a:ext>
              </a:extLst>
            </p:cNvPr>
            <p:cNvPicPr>
              <a:picLocks noChangeAspect="1"/>
            </p:cNvPicPr>
            <p:nvPr/>
          </p:nvPicPr>
          <p:blipFill>
            <a:blip r:embed="rId6"/>
            <a:srcRect/>
            <a:stretch/>
          </p:blipFill>
          <p:spPr>
            <a:xfrm>
              <a:off x="696808" y="2308797"/>
              <a:ext cx="495300" cy="495300"/>
            </a:xfrm>
            <a:prstGeom prst="rect">
              <a:avLst/>
            </a:prstGeom>
            <a:effectLst>
              <a:outerShdw blurRad="190500" dist="50800" dir="5400000" algn="ctr" rotWithShape="0">
                <a:srgbClr val="000000">
                  <a:alpha val="50000"/>
                </a:srgbClr>
              </a:outerShdw>
            </a:effectLst>
          </p:spPr>
        </p:pic>
        <p:sp>
          <p:nvSpPr>
            <p:cNvPr id="55" name="Text Placeholder 3">
              <a:extLst>
                <a:ext uri="{FF2B5EF4-FFF2-40B4-BE49-F238E27FC236}">
                  <a16:creationId xmlns:a16="http://schemas.microsoft.com/office/drawing/2014/main" id="{86B7E78F-30D8-5F60-3981-FEC5349BDC36}"/>
                </a:ext>
              </a:extLst>
            </p:cNvPr>
            <p:cNvSpPr txBox="1">
              <a:spLocks/>
            </p:cNvSpPr>
            <p:nvPr/>
          </p:nvSpPr>
          <p:spPr bwMode="auto">
            <a:xfrm>
              <a:off x="1365508" y="2276872"/>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63525" algn="l"/>
                </a:tabLst>
              </a:pPr>
              <a:r>
                <a:rPr lang="en-US" sz="1700" dirty="0">
                  <a:solidFill>
                    <a:schemeClr val="bg1"/>
                  </a:solidFill>
                  <a:latin typeface="Arial" panose="020B0604020202020204" pitchFamily="34" charset="0"/>
                  <a:cs typeface="Arial" panose="020B0604020202020204" pitchFamily="34" charset="0"/>
                </a:rPr>
                <a:t>2.	Measure carbon monoxide levels</a:t>
              </a:r>
            </a:p>
          </p:txBody>
        </p:sp>
      </p:grpSp>
      <p:grpSp>
        <p:nvGrpSpPr>
          <p:cNvPr id="56" name="Group 55">
            <a:extLst>
              <a:ext uri="{FF2B5EF4-FFF2-40B4-BE49-F238E27FC236}">
                <a16:creationId xmlns:a16="http://schemas.microsoft.com/office/drawing/2014/main" id="{2A1D0F85-C379-EFA3-105E-CE0883BD362C}"/>
              </a:ext>
            </a:extLst>
          </p:cNvPr>
          <p:cNvGrpSpPr/>
          <p:nvPr/>
        </p:nvGrpSpPr>
        <p:grpSpPr>
          <a:xfrm>
            <a:off x="696808" y="3913396"/>
            <a:ext cx="7860850" cy="559150"/>
            <a:chOff x="696808" y="2924944"/>
            <a:chExt cx="7860850" cy="559150"/>
          </a:xfrm>
        </p:grpSpPr>
        <p:pic>
          <p:nvPicPr>
            <p:cNvPr id="57" name="Picture 56">
              <a:extLst>
                <a:ext uri="{FF2B5EF4-FFF2-40B4-BE49-F238E27FC236}">
                  <a16:creationId xmlns:a16="http://schemas.microsoft.com/office/drawing/2014/main" id="{EC818B52-1930-6683-71A2-311276736698}"/>
                </a:ext>
              </a:extLst>
            </p:cNvPr>
            <p:cNvPicPr>
              <a:picLocks noChangeAspect="1"/>
            </p:cNvPicPr>
            <p:nvPr/>
          </p:nvPicPr>
          <p:blipFill>
            <a:blip r:embed="rId7"/>
            <a:srcRect/>
            <a:stretch/>
          </p:blipFill>
          <p:spPr>
            <a:xfrm>
              <a:off x="696808" y="2956869"/>
              <a:ext cx="495300" cy="495300"/>
            </a:xfrm>
            <a:prstGeom prst="rect">
              <a:avLst/>
            </a:prstGeom>
            <a:effectLst>
              <a:outerShdw blurRad="190500" dist="50800" dir="5400000" algn="ctr" rotWithShape="0">
                <a:srgbClr val="000000">
                  <a:alpha val="50000"/>
                </a:srgbClr>
              </a:outerShdw>
            </a:effectLst>
          </p:spPr>
        </p:pic>
        <p:sp>
          <p:nvSpPr>
            <p:cNvPr id="58" name="Text Placeholder 3">
              <a:extLst>
                <a:ext uri="{FF2B5EF4-FFF2-40B4-BE49-F238E27FC236}">
                  <a16:creationId xmlns:a16="http://schemas.microsoft.com/office/drawing/2014/main" id="{0D4651CA-FCC2-0530-D2E8-FE4E3DE770A1}"/>
                </a:ext>
              </a:extLst>
            </p:cNvPr>
            <p:cNvSpPr txBox="1">
              <a:spLocks/>
            </p:cNvSpPr>
            <p:nvPr/>
          </p:nvSpPr>
          <p:spPr bwMode="auto">
            <a:xfrm>
              <a:off x="1365508" y="2924944"/>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63525" algn="l"/>
                </a:tabLst>
              </a:pPr>
              <a:r>
                <a:rPr lang="en-US" sz="1700" dirty="0">
                  <a:solidFill>
                    <a:schemeClr val="bg1"/>
                  </a:solidFill>
                  <a:latin typeface="Arial" panose="020B0604020202020204" pitchFamily="34" charset="0"/>
                  <a:cs typeface="Arial" panose="020B0604020202020204" pitchFamily="34" charset="0"/>
                </a:rPr>
                <a:t>3.	Enquire about medication and vape use, review correct use, </a:t>
              </a:r>
            </a:p>
            <a:p>
              <a:pPr marL="0" indent="0">
                <a:lnSpc>
                  <a:spcPts val="2200"/>
                </a:lnSpc>
                <a:spcBef>
                  <a:spcPts val="0"/>
                </a:spcBef>
                <a:spcAft>
                  <a:spcPts val="0"/>
                </a:spcAft>
                <a:buClr>
                  <a:srgbClr val="F79644"/>
                </a:buClr>
                <a:buNone/>
                <a:tabLst>
                  <a:tab pos="263525" algn="l"/>
                </a:tabLst>
              </a:pPr>
              <a:r>
                <a:rPr lang="en-US" sz="1700" dirty="0">
                  <a:solidFill>
                    <a:schemeClr val="bg1"/>
                  </a:solidFill>
                  <a:latin typeface="Arial" panose="020B0604020202020204" pitchFamily="34" charset="0"/>
                  <a:cs typeface="Arial" panose="020B0604020202020204" pitchFamily="34" charset="0"/>
                </a:rPr>
                <a:t>	and ensure sufficient supply</a:t>
              </a:r>
            </a:p>
          </p:txBody>
        </p:sp>
      </p:grpSp>
      <p:grpSp>
        <p:nvGrpSpPr>
          <p:cNvPr id="59" name="Group 58">
            <a:extLst>
              <a:ext uri="{FF2B5EF4-FFF2-40B4-BE49-F238E27FC236}">
                <a16:creationId xmlns:a16="http://schemas.microsoft.com/office/drawing/2014/main" id="{A288E3EF-7FE3-ADF2-11FC-E76B94291E85}"/>
              </a:ext>
            </a:extLst>
          </p:cNvPr>
          <p:cNvGrpSpPr/>
          <p:nvPr/>
        </p:nvGrpSpPr>
        <p:grpSpPr>
          <a:xfrm>
            <a:off x="696808" y="5076975"/>
            <a:ext cx="7860850" cy="559150"/>
            <a:chOff x="696808" y="3573016"/>
            <a:chExt cx="7860850" cy="559150"/>
          </a:xfrm>
        </p:grpSpPr>
        <p:pic>
          <p:nvPicPr>
            <p:cNvPr id="60" name="Picture 59">
              <a:extLst>
                <a:ext uri="{FF2B5EF4-FFF2-40B4-BE49-F238E27FC236}">
                  <a16:creationId xmlns:a16="http://schemas.microsoft.com/office/drawing/2014/main" id="{EDC6EE2B-35FB-85E1-ACE3-E2636B56FA54}"/>
                </a:ext>
              </a:extLst>
            </p:cNvPr>
            <p:cNvPicPr>
              <a:picLocks noChangeAspect="1"/>
            </p:cNvPicPr>
            <p:nvPr/>
          </p:nvPicPr>
          <p:blipFill>
            <a:blip r:embed="rId8"/>
            <a:srcRect/>
            <a:stretch/>
          </p:blipFill>
          <p:spPr>
            <a:xfrm>
              <a:off x="696808" y="3604941"/>
              <a:ext cx="495300" cy="495300"/>
            </a:xfrm>
            <a:prstGeom prst="rect">
              <a:avLst/>
            </a:prstGeom>
            <a:effectLst>
              <a:outerShdw blurRad="190500" dist="50800" dir="5400000" algn="ctr" rotWithShape="0">
                <a:srgbClr val="000000">
                  <a:alpha val="50000"/>
                </a:srgbClr>
              </a:outerShdw>
            </a:effectLst>
          </p:spPr>
        </p:pic>
        <p:sp>
          <p:nvSpPr>
            <p:cNvPr id="61" name="Text Placeholder 3">
              <a:extLst>
                <a:ext uri="{FF2B5EF4-FFF2-40B4-BE49-F238E27FC236}">
                  <a16:creationId xmlns:a16="http://schemas.microsoft.com/office/drawing/2014/main" id="{998456FB-4251-592D-6646-82CF434727A6}"/>
                </a:ext>
              </a:extLst>
            </p:cNvPr>
            <p:cNvSpPr txBox="1">
              <a:spLocks/>
            </p:cNvSpPr>
            <p:nvPr/>
          </p:nvSpPr>
          <p:spPr bwMode="auto">
            <a:xfrm>
              <a:off x="1365508" y="3573016"/>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63525" algn="l"/>
                </a:tabLst>
              </a:pPr>
              <a:r>
                <a:rPr lang="en-US" sz="1700" dirty="0">
                  <a:solidFill>
                    <a:schemeClr val="bg1"/>
                  </a:solidFill>
                  <a:latin typeface="Arial" panose="020B0604020202020204" pitchFamily="34" charset="0"/>
                  <a:cs typeface="Arial" panose="020B0604020202020204" pitchFamily="34" charset="0"/>
                </a:rPr>
                <a:t>4.	Discuss any withdrawal symptoms and urges to smoke </a:t>
              </a:r>
              <a:br>
                <a:rPr lang="en-US" sz="1700" dirty="0">
                  <a:solidFill>
                    <a:schemeClr val="bg1"/>
                  </a:solidFill>
                  <a:latin typeface="Arial" panose="020B0604020202020204" pitchFamily="34" charset="0"/>
                  <a:cs typeface="Arial" panose="020B0604020202020204" pitchFamily="34" charset="0"/>
                </a:rPr>
              </a:br>
              <a:r>
                <a:rPr lang="en-US" sz="1700" dirty="0">
                  <a:solidFill>
                    <a:schemeClr val="bg1"/>
                  </a:solidFill>
                  <a:latin typeface="Arial" panose="020B0604020202020204" pitchFamily="34" charset="0"/>
                  <a:cs typeface="Arial" panose="020B0604020202020204" pitchFamily="34" charset="0"/>
                </a:rPr>
                <a:t>	and how the patient dealt with them</a:t>
              </a:r>
            </a:p>
          </p:txBody>
        </p:sp>
      </p:grpSp>
    </p:spTree>
    <p:extLst>
      <p:ext uri="{BB962C8B-B14F-4D97-AF65-F5344CB8AC3E}">
        <p14:creationId xmlns:p14="http://schemas.microsoft.com/office/powerpoint/2010/main" val="1059989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500"/>
                                        <p:tgtEl>
                                          <p:spTgt spid="5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500"/>
                                        <p:tgtEl>
                                          <p:spTgt spid="5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fade">
                                      <p:cBhvr>
                                        <p:cTn id="22"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90EEA757-AF77-B84F-BA87-EF0F792109CB}"/>
              </a:ext>
            </a:extLst>
          </p:cNvPr>
          <p:cNvPicPr>
            <a:picLocks noChangeAspect="1"/>
          </p:cNvPicPr>
          <p:nvPr/>
        </p:nvPicPr>
        <p:blipFill>
          <a:blip r:embed="rId3"/>
          <a:stretch>
            <a:fillRect/>
          </a:stretch>
        </p:blipFill>
        <p:spPr>
          <a:xfrm>
            <a:off x="0" y="0"/>
            <a:ext cx="9144000" cy="6858000"/>
          </a:xfrm>
          <a:prstGeom prst="rect">
            <a:avLst/>
          </a:prstGeom>
        </p:spPr>
      </p:pic>
      <p:sp>
        <p:nvSpPr>
          <p:cNvPr id="2" name="Title 1">
            <a:extLst>
              <a:ext uri="{FF2B5EF4-FFF2-40B4-BE49-F238E27FC236}">
                <a16:creationId xmlns:a16="http://schemas.microsoft.com/office/drawing/2014/main" id="{6F35DB73-345F-A646-AEA1-D41E5E34E57F}"/>
              </a:ext>
            </a:extLst>
          </p:cNvPr>
          <p:cNvSpPr>
            <a:spLocks noGrp="1"/>
          </p:cNvSpPr>
          <p:nvPr>
            <p:ph type="title"/>
          </p:nvPr>
        </p:nvSpPr>
        <p:spPr/>
        <p:txBody>
          <a:bodyPr/>
          <a:lstStyle/>
          <a:p>
            <a:r>
              <a:rPr lang="en-US" dirty="0">
                <a:solidFill>
                  <a:srgbClr val="59BE9C"/>
                </a:solidFill>
              </a:rPr>
              <a:t>Follow-up sessions</a:t>
            </a:r>
            <a:endParaRPr lang="en-US" dirty="0"/>
          </a:p>
        </p:txBody>
      </p:sp>
      <p:pic>
        <p:nvPicPr>
          <p:cNvPr id="34" name="Picture 33">
            <a:extLst>
              <a:ext uri="{FF2B5EF4-FFF2-40B4-BE49-F238E27FC236}">
                <a16:creationId xmlns:a16="http://schemas.microsoft.com/office/drawing/2014/main" id="{1863E229-DE8C-B44D-BDA9-E00E85DE241C}"/>
              </a:ext>
            </a:extLst>
          </p:cNvPr>
          <p:cNvPicPr>
            <a:picLocks noChangeAspect="1"/>
          </p:cNvPicPr>
          <p:nvPr/>
        </p:nvPicPr>
        <p:blipFill>
          <a:blip r:embed="rId4"/>
          <a:srcRect/>
          <a:stretch/>
        </p:blipFill>
        <p:spPr>
          <a:xfrm>
            <a:off x="6821943" y="166978"/>
            <a:ext cx="1759302" cy="1034883"/>
          </a:xfrm>
          <a:prstGeom prst="rect">
            <a:avLst/>
          </a:prstGeom>
          <a:effectLst>
            <a:outerShdw blurRad="190500" dist="50800" dir="5400000" algn="ctr" rotWithShape="0">
              <a:srgbClr val="000000">
                <a:alpha val="50000"/>
              </a:srgbClr>
            </a:outerShdw>
          </a:effectLst>
        </p:spPr>
      </p:pic>
      <p:grpSp>
        <p:nvGrpSpPr>
          <p:cNvPr id="18" name="Group 17">
            <a:extLst>
              <a:ext uri="{FF2B5EF4-FFF2-40B4-BE49-F238E27FC236}">
                <a16:creationId xmlns:a16="http://schemas.microsoft.com/office/drawing/2014/main" id="{4B590B99-4EF4-79FD-7281-10CDCA327A0E}"/>
              </a:ext>
            </a:extLst>
          </p:cNvPr>
          <p:cNvGrpSpPr/>
          <p:nvPr/>
        </p:nvGrpSpPr>
        <p:grpSpPr>
          <a:xfrm>
            <a:off x="696808" y="1586236"/>
            <a:ext cx="7860850" cy="559150"/>
            <a:chOff x="696808" y="1628560"/>
            <a:chExt cx="7860850" cy="559150"/>
          </a:xfrm>
        </p:grpSpPr>
        <p:pic>
          <p:nvPicPr>
            <p:cNvPr id="19" name="Picture 18">
              <a:extLst>
                <a:ext uri="{FF2B5EF4-FFF2-40B4-BE49-F238E27FC236}">
                  <a16:creationId xmlns:a16="http://schemas.microsoft.com/office/drawing/2014/main" id="{8DB274DA-E3E6-A9FC-0E9E-B91814B9DBCB}"/>
                </a:ext>
              </a:extLst>
            </p:cNvPr>
            <p:cNvPicPr>
              <a:picLocks noChangeAspect="1"/>
            </p:cNvPicPr>
            <p:nvPr/>
          </p:nvPicPr>
          <p:blipFill>
            <a:blip r:embed="rId5"/>
            <a:srcRect/>
            <a:stretch/>
          </p:blipFill>
          <p:spPr>
            <a:xfrm>
              <a:off x="696808" y="1660485"/>
              <a:ext cx="495300" cy="495300"/>
            </a:xfrm>
            <a:prstGeom prst="rect">
              <a:avLst/>
            </a:prstGeom>
            <a:effectLst>
              <a:outerShdw blurRad="190500" dist="50800" dir="5400000" algn="ctr" rotWithShape="0">
                <a:srgbClr val="000000">
                  <a:alpha val="50000"/>
                </a:srgbClr>
              </a:outerShdw>
            </a:effectLst>
          </p:spPr>
        </p:pic>
        <p:sp>
          <p:nvSpPr>
            <p:cNvPr id="20" name="Text Placeholder 3">
              <a:extLst>
                <a:ext uri="{FF2B5EF4-FFF2-40B4-BE49-F238E27FC236}">
                  <a16:creationId xmlns:a16="http://schemas.microsoft.com/office/drawing/2014/main" id="{DDD47830-87E8-B49F-3443-7DC75A6E528F}"/>
                </a:ext>
              </a:extLst>
            </p:cNvPr>
            <p:cNvSpPr txBox="1">
              <a:spLocks/>
            </p:cNvSpPr>
            <p:nvPr/>
          </p:nvSpPr>
          <p:spPr bwMode="auto">
            <a:xfrm>
              <a:off x="1365508" y="1628560"/>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63525" algn="l"/>
                </a:tabLst>
              </a:pPr>
              <a:r>
                <a:rPr lang="en-US" sz="1700" dirty="0">
                  <a:solidFill>
                    <a:schemeClr val="bg1"/>
                  </a:solidFill>
                  <a:latin typeface="Arial" panose="020B0604020202020204" pitchFamily="34" charset="0"/>
                  <a:cs typeface="Arial" panose="020B0604020202020204" pitchFamily="34" charset="0"/>
                </a:rPr>
                <a:t>5.	Discuss any difficult situations experienced and methods of coping</a:t>
              </a:r>
            </a:p>
          </p:txBody>
        </p:sp>
      </p:grpSp>
      <p:grpSp>
        <p:nvGrpSpPr>
          <p:cNvPr id="21" name="Group 20">
            <a:extLst>
              <a:ext uri="{FF2B5EF4-FFF2-40B4-BE49-F238E27FC236}">
                <a16:creationId xmlns:a16="http://schemas.microsoft.com/office/drawing/2014/main" id="{37BA9546-0CCF-B8DB-1C6E-CAB12D27971A}"/>
              </a:ext>
            </a:extLst>
          </p:cNvPr>
          <p:cNvGrpSpPr/>
          <p:nvPr/>
        </p:nvGrpSpPr>
        <p:grpSpPr>
          <a:xfrm>
            <a:off x="696808" y="2550864"/>
            <a:ext cx="7860850" cy="559150"/>
            <a:chOff x="696808" y="2276872"/>
            <a:chExt cx="7860850" cy="559150"/>
          </a:xfrm>
        </p:grpSpPr>
        <p:pic>
          <p:nvPicPr>
            <p:cNvPr id="22" name="Picture 21">
              <a:extLst>
                <a:ext uri="{FF2B5EF4-FFF2-40B4-BE49-F238E27FC236}">
                  <a16:creationId xmlns:a16="http://schemas.microsoft.com/office/drawing/2014/main" id="{DBDA5C51-7C65-F17C-32ED-AAF466C965B9}"/>
                </a:ext>
              </a:extLst>
            </p:cNvPr>
            <p:cNvPicPr>
              <a:picLocks noChangeAspect="1"/>
            </p:cNvPicPr>
            <p:nvPr/>
          </p:nvPicPr>
          <p:blipFill>
            <a:blip r:embed="rId6"/>
            <a:srcRect/>
            <a:stretch/>
          </p:blipFill>
          <p:spPr>
            <a:xfrm>
              <a:off x="696808" y="2308797"/>
              <a:ext cx="495300" cy="495300"/>
            </a:xfrm>
            <a:prstGeom prst="rect">
              <a:avLst/>
            </a:prstGeom>
            <a:effectLst>
              <a:outerShdw blurRad="190500" dist="50800" dir="5400000" algn="ctr" rotWithShape="0">
                <a:srgbClr val="000000">
                  <a:alpha val="50000"/>
                </a:srgbClr>
              </a:outerShdw>
            </a:effectLst>
          </p:spPr>
        </p:pic>
        <p:sp>
          <p:nvSpPr>
            <p:cNvPr id="23" name="Text Placeholder 3">
              <a:extLst>
                <a:ext uri="{FF2B5EF4-FFF2-40B4-BE49-F238E27FC236}">
                  <a16:creationId xmlns:a16="http://schemas.microsoft.com/office/drawing/2014/main" id="{D5473A73-6DF3-62DB-A5BF-5B2C841FBD92}"/>
                </a:ext>
              </a:extLst>
            </p:cNvPr>
            <p:cNvSpPr txBox="1">
              <a:spLocks/>
            </p:cNvSpPr>
            <p:nvPr/>
          </p:nvSpPr>
          <p:spPr bwMode="auto">
            <a:xfrm>
              <a:off x="1365508" y="2276872"/>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63525" algn="l"/>
                </a:tabLst>
              </a:pPr>
              <a:r>
                <a:rPr lang="en-US" sz="1700" dirty="0">
                  <a:solidFill>
                    <a:schemeClr val="bg1"/>
                  </a:solidFill>
                  <a:latin typeface="Arial" panose="020B0604020202020204" pitchFamily="34" charset="0"/>
                  <a:cs typeface="Arial" panose="020B0604020202020204" pitchFamily="34" charset="0"/>
                </a:rPr>
                <a:t>6.	Set reduction goal for next period (CDTS only)</a:t>
              </a:r>
            </a:p>
          </p:txBody>
        </p:sp>
      </p:grpSp>
      <p:grpSp>
        <p:nvGrpSpPr>
          <p:cNvPr id="24" name="Group 23">
            <a:extLst>
              <a:ext uri="{FF2B5EF4-FFF2-40B4-BE49-F238E27FC236}">
                <a16:creationId xmlns:a16="http://schemas.microsoft.com/office/drawing/2014/main" id="{513206E0-A558-E55F-99F1-74F1D7627007}"/>
              </a:ext>
            </a:extLst>
          </p:cNvPr>
          <p:cNvGrpSpPr/>
          <p:nvPr/>
        </p:nvGrpSpPr>
        <p:grpSpPr>
          <a:xfrm>
            <a:off x="696808" y="3515492"/>
            <a:ext cx="7860850" cy="559150"/>
            <a:chOff x="696808" y="2924944"/>
            <a:chExt cx="7860850" cy="559150"/>
          </a:xfrm>
        </p:grpSpPr>
        <p:pic>
          <p:nvPicPr>
            <p:cNvPr id="25" name="Picture 24">
              <a:extLst>
                <a:ext uri="{FF2B5EF4-FFF2-40B4-BE49-F238E27FC236}">
                  <a16:creationId xmlns:a16="http://schemas.microsoft.com/office/drawing/2014/main" id="{4190407E-3C7D-BB3B-BA88-E7DA5AC4BFAB}"/>
                </a:ext>
              </a:extLst>
            </p:cNvPr>
            <p:cNvPicPr>
              <a:picLocks noChangeAspect="1"/>
            </p:cNvPicPr>
            <p:nvPr/>
          </p:nvPicPr>
          <p:blipFill>
            <a:blip r:embed="rId7"/>
            <a:srcRect/>
            <a:stretch/>
          </p:blipFill>
          <p:spPr>
            <a:xfrm>
              <a:off x="696808" y="2956869"/>
              <a:ext cx="495300" cy="495300"/>
            </a:xfrm>
            <a:prstGeom prst="rect">
              <a:avLst/>
            </a:prstGeom>
            <a:effectLst>
              <a:outerShdw blurRad="190500" dist="50800" dir="5400000" algn="ctr" rotWithShape="0">
                <a:srgbClr val="000000">
                  <a:alpha val="50000"/>
                </a:srgbClr>
              </a:outerShdw>
            </a:effectLst>
          </p:spPr>
        </p:pic>
        <p:sp>
          <p:nvSpPr>
            <p:cNvPr id="26" name="Text Placeholder 3">
              <a:extLst>
                <a:ext uri="{FF2B5EF4-FFF2-40B4-BE49-F238E27FC236}">
                  <a16:creationId xmlns:a16="http://schemas.microsoft.com/office/drawing/2014/main" id="{98E31B58-F4E3-635D-EA9C-6C65D6FC4D8E}"/>
                </a:ext>
              </a:extLst>
            </p:cNvPr>
            <p:cNvSpPr txBox="1">
              <a:spLocks/>
            </p:cNvSpPr>
            <p:nvPr/>
          </p:nvSpPr>
          <p:spPr bwMode="auto">
            <a:xfrm>
              <a:off x="1365508" y="2924944"/>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63525" algn="l"/>
                </a:tabLst>
              </a:pPr>
              <a:r>
                <a:rPr lang="en-US" sz="1700" dirty="0">
                  <a:solidFill>
                    <a:schemeClr val="bg1"/>
                  </a:solidFill>
                  <a:latin typeface="Arial" panose="020B0604020202020204" pitchFamily="34" charset="0"/>
                  <a:cs typeface="Arial" panose="020B0604020202020204" pitchFamily="34" charset="0"/>
                </a:rPr>
                <a:t>7.	Address any potential high-risk situations in the coming week</a:t>
              </a:r>
            </a:p>
          </p:txBody>
        </p:sp>
      </p:grpSp>
      <p:grpSp>
        <p:nvGrpSpPr>
          <p:cNvPr id="27" name="Group 26">
            <a:extLst>
              <a:ext uri="{FF2B5EF4-FFF2-40B4-BE49-F238E27FC236}">
                <a16:creationId xmlns:a16="http://schemas.microsoft.com/office/drawing/2014/main" id="{45B9F9A1-8CEF-792D-183F-94371C45909D}"/>
              </a:ext>
            </a:extLst>
          </p:cNvPr>
          <p:cNvGrpSpPr/>
          <p:nvPr/>
        </p:nvGrpSpPr>
        <p:grpSpPr>
          <a:xfrm>
            <a:off x="696808" y="5444750"/>
            <a:ext cx="7860850" cy="559150"/>
            <a:chOff x="696808" y="3573016"/>
            <a:chExt cx="7860850" cy="559150"/>
          </a:xfrm>
        </p:grpSpPr>
        <p:pic>
          <p:nvPicPr>
            <p:cNvPr id="28" name="Picture 27">
              <a:extLst>
                <a:ext uri="{FF2B5EF4-FFF2-40B4-BE49-F238E27FC236}">
                  <a16:creationId xmlns:a16="http://schemas.microsoft.com/office/drawing/2014/main" id="{8C8D9B21-3D08-C82E-EAF4-53A83A028983}"/>
                </a:ext>
              </a:extLst>
            </p:cNvPr>
            <p:cNvPicPr>
              <a:picLocks noChangeAspect="1"/>
            </p:cNvPicPr>
            <p:nvPr/>
          </p:nvPicPr>
          <p:blipFill>
            <a:blip r:embed="rId8"/>
            <a:srcRect/>
            <a:stretch/>
          </p:blipFill>
          <p:spPr>
            <a:xfrm>
              <a:off x="696808" y="3604941"/>
              <a:ext cx="495300" cy="495300"/>
            </a:xfrm>
            <a:prstGeom prst="rect">
              <a:avLst/>
            </a:prstGeom>
            <a:effectLst>
              <a:outerShdw blurRad="190500" dist="50800" dir="5400000" algn="ctr" rotWithShape="0">
                <a:srgbClr val="000000">
                  <a:alpha val="50000"/>
                </a:srgbClr>
              </a:outerShdw>
            </a:effectLst>
          </p:spPr>
        </p:pic>
        <p:sp>
          <p:nvSpPr>
            <p:cNvPr id="29" name="Text Placeholder 3">
              <a:extLst>
                <a:ext uri="{FF2B5EF4-FFF2-40B4-BE49-F238E27FC236}">
                  <a16:creationId xmlns:a16="http://schemas.microsoft.com/office/drawing/2014/main" id="{1677937F-5D30-4408-6A50-B546578F183A}"/>
                </a:ext>
              </a:extLst>
            </p:cNvPr>
            <p:cNvSpPr txBox="1">
              <a:spLocks/>
            </p:cNvSpPr>
            <p:nvPr/>
          </p:nvSpPr>
          <p:spPr bwMode="auto">
            <a:xfrm>
              <a:off x="1365508" y="3573016"/>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63525" algn="l"/>
                </a:tabLst>
              </a:pPr>
              <a:r>
                <a:rPr lang="en-US" sz="1700" dirty="0">
                  <a:solidFill>
                    <a:schemeClr val="bg1"/>
                  </a:solidFill>
                  <a:latin typeface="Arial" panose="020B0604020202020204" pitchFamily="34" charset="0"/>
                  <a:cs typeface="Arial" panose="020B0604020202020204" pitchFamily="34" charset="0"/>
                </a:rPr>
                <a:t>9.	Provide a summary</a:t>
              </a:r>
            </a:p>
          </p:txBody>
        </p:sp>
      </p:grpSp>
      <p:grpSp>
        <p:nvGrpSpPr>
          <p:cNvPr id="30" name="Group 29">
            <a:extLst>
              <a:ext uri="{FF2B5EF4-FFF2-40B4-BE49-F238E27FC236}">
                <a16:creationId xmlns:a16="http://schemas.microsoft.com/office/drawing/2014/main" id="{00F34BB4-B85B-551D-C163-17227EF67E52}"/>
              </a:ext>
            </a:extLst>
          </p:cNvPr>
          <p:cNvGrpSpPr/>
          <p:nvPr/>
        </p:nvGrpSpPr>
        <p:grpSpPr>
          <a:xfrm>
            <a:off x="696808" y="4480120"/>
            <a:ext cx="7860850" cy="559150"/>
            <a:chOff x="696808" y="3573016"/>
            <a:chExt cx="7860850" cy="559150"/>
          </a:xfrm>
        </p:grpSpPr>
        <p:pic>
          <p:nvPicPr>
            <p:cNvPr id="31" name="Picture 30">
              <a:extLst>
                <a:ext uri="{FF2B5EF4-FFF2-40B4-BE49-F238E27FC236}">
                  <a16:creationId xmlns:a16="http://schemas.microsoft.com/office/drawing/2014/main" id="{F7D66B33-45E6-9134-13D4-6B84715340BD}"/>
                </a:ext>
              </a:extLst>
            </p:cNvPr>
            <p:cNvPicPr>
              <a:picLocks noChangeAspect="1"/>
            </p:cNvPicPr>
            <p:nvPr/>
          </p:nvPicPr>
          <p:blipFill>
            <a:blip r:embed="rId9"/>
            <a:srcRect/>
            <a:stretch/>
          </p:blipFill>
          <p:spPr>
            <a:xfrm>
              <a:off x="696808" y="3604941"/>
              <a:ext cx="495300" cy="495300"/>
            </a:xfrm>
            <a:prstGeom prst="rect">
              <a:avLst/>
            </a:prstGeom>
            <a:effectLst>
              <a:outerShdw blurRad="190500" dist="50800" dir="5400000" algn="ctr" rotWithShape="0">
                <a:srgbClr val="000000">
                  <a:alpha val="50000"/>
                </a:srgbClr>
              </a:outerShdw>
            </a:effectLst>
          </p:spPr>
        </p:pic>
        <p:sp>
          <p:nvSpPr>
            <p:cNvPr id="32" name="Text Placeholder 3">
              <a:extLst>
                <a:ext uri="{FF2B5EF4-FFF2-40B4-BE49-F238E27FC236}">
                  <a16:creationId xmlns:a16="http://schemas.microsoft.com/office/drawing/2014/main" id="{A7C7BE35-39B2-EC5A-36AA-5B7A85E6EBD6}"/>
                </a:ext>
              </a:extLst>
            </p:cNvPr>
            <p:cNvSpPr txBox="1">
              <a:spLocks/>
            </p:cNvSpPr>
            <p:nvPr/>
          </p:nvSpPr>
          <p:spPr bwMode="auto">
            <a:xfrm>
              <a:off x="1365508" y="3573016"/>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63525" algn="l"/>
                </a:tabLst>
              </a:pPr>
              <a:r>
                <a:rPr lang="en-US" sz="1700" dirty="0">
                  <a:solidFill>
                    <a:schemeClr val="bg1"/>
                  </a:solidFill>
                  <a:latin typeface="Arial" panose="020B0604020202020204" pitchFamily="34" charset="0"/>
                  <a:cs typeface="Arial" panose="020B0604020202020204" pitchFamily="34" charset="0"/>
                </a:rPr>
                <a:t>8.	Confirm importance and prompt commitment from patient  </a:t>
              </a:r>
              <a:br>
                <a:rPr lang="en-US" sz="1700" dirty="0">
                  <a:solidFill>
                    <a:schemeClr val="bg1"/>
                  </a:solidFill>
                  <a:latin typeface="Arial" panose="020B0604020202020204" pitchFamily="34" charset="0"/>
                  <a:cs typeface="Arial" panose="020B0604020202020204" pitchFamily="34" charset="0"/>
                </a:rPr>
              </a:br>
              <a:r>
                <a:rPr lang="en-US" sz="1700" dirty="0">
                  <a:solidFill>
                    <a:schemeClr val="bg1"/>
                  </a:solidFill>
                  <a:latin typeface="Arial" panose="020B0604020202020204" pitchFamily="34" charset="0"/>
                  <a:cs typeface="Arial" panose="020B0604020202020204" pitchFamily="34" charset="0"/>
                </a:rPr>
                <a:t>	to ‘not a puff’ rule or reduction goal set</a:t>
              </a:r>
            </a:p>
          </p:txBody>
        </p:sp>
      </p:grpSp>
    </p:spTree>
    <p:extLst>
      <p:ext uri="{BB962C8B-B14F-4D97-AF65-F5344CB8AC3E}">
        <p14:creationId xmlns:p14="http://schemas.microsoft.com/office/powerpoint/2010/main" val="4046063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A2D3E-567C-39B2-B47A-BB7C9A7C3467}"/>
              </a:ext>
            </a:extLst>
          </p:cNvPr>
          <p:cNvSpPr>
            <a:spLocks noGrp="1"/>
          </p:cNvSpPr>
          <p:nvPr>
            <p:ph type="title"/>
          </p:nvPr>
        </p:nvSpPr>
        <p:spPr/>
        <p:txBody>
          <a:bodyPr/>
          <a:lstStyle/>
          <a:p>
            <a:r>
              <a:rPr lang="en-US" b="1" dirty="0"/>
              <a:t>CDTS – </a:t>
            </a:r>
            <a:r>
              <a:rPr lang="en-US" dirty="0"/>
              <a:t>Staying on track </a:t>
            </a:r>
          </a:p>
        </p:txBody>
      </p:sp>
      <p:sp>
        <p:nvSpPr>
          <p:cNvPr id="3" name="Text Placeholder 2">
            <a:extLst>
              <a:ext uri="{FF2B5EF4-FFF2-40B4-BE49-F238E27FC236}">
                <a16:creationId xmlns:a16="http://schemas.microsoft.com/office/drawing/2014/main" id="{8BD1E2A5-5FD7-3CC6-91A5-AC55F2A49DBF}"/>
              </a:ext>
            </a:extLst>
          </p:cNvPr>
          <p:cNvSpPr>
            <a:spLocks noGrp="1"/>
          </p:cNvSpPr>
          <p:nvPr>
            <p:ph type="body" idx="12"/>
          </p:nvPr>
        </p:nvSpPr>
        <p:spPr>
          <a:xfrm>
            <a:off x="543047" y="1519766"/>
            <a:ext cx="7966604" cy="4191000"/>
          </a:xfrm>
        </p:spPr>
        <p:txBody>
          <a:bodyPr/>
          <a:lstStyle/>
          <a:p>
            <a:pPr>
              <a:spcBef>
                <a:spcPts val="800"/>
              </a:spcBef>
              <a:spcAft>
                <a:spcPts val="800"/>
              </a:spcAft>
            </a:pPr>
            <a:r>
              <a:rPr lang="en-US" sz="1600" dirty="0"/>
              <a:t>Provide </a:t>
            </a:r>
            <a:r>
              <a:rPr lang="en-US" sz="1600" b="1" dirty="0">
                <a:solidFill>
                  <a:schemeClr val="accent1"/>
                </a:solidFill>
              </a:rPr>
              <a:t>positive reinforcement</a:t>
            </a:r>
            <a:r>
              <a:rPr lang="en-US" sz="1600" dirty="0"/>
              <a:t> about success to date</a:t>
            </a:r>
          </a:p>
          <a:p>
            <a:pPr>
              <a:spcBef>
                <a:spcPts val="800"/>
              </a:spcBef>
              <a:spcAft>
                <a:spcPts val="800"/>
              </a:spcAft>
            </a:pPr>
            <a:r>
              <a:rPr lang="en-US" sz="1600" dirty="0"/>
              <a:t>Assist with </a:t>
            </a:r>
            <a:r>
              <a:rPr lang="en-US" sz="1600" b="1" dirty="0">
                <a:solidFill>
                  <a:schemeClr val="accent1"/>
                </a:solidFill>
              </a:rPr>
              <a:t>self-monitoring</a:t>
            </a:r>
            <a:r>
              <a:rPr lang="en-US" sz="1600" dirty="0"/>
              <a:t> and developing </a:t>
            </a:r>
            <a:r>
              <a:rPr lang="en-US" sz="1600" b="1" dirty="0">
                <a:solidFill>
                  <a:schemeClr val="accent1"/>
                </a:solidFill>
              </a:rPr>
              <a:t>new coping skills</a:t>
            </a:r>
            <a:r>
              <a:rPr lang="en-US" sz="1600" dirty="0"/>
              <a:t> </a:t>
            </a:r>
          </a:p>
          <a:p>
            <a:pPr>
              <a:spcBef>
                <a:spcPts val="800"/>
              </a:spcBef>
              <a:spcAft>
                <a:spcPts val="800"/>
              </a:spcAft>
            </a:pPr>
            <a:r>
              <a:rPr lang="en-US" sz="1600" dirty="0"/>
              <a:t>Effective management of </a:t>
            </a:r>
            <a:r>
              <a:rPr lang="en-US" sz="1600" b="1" dirty="0">
                <a:solidFill>
                  <a:schemeClr val="accent1"/>
                </a:solidFill>
              </a:rPr>
              <a:t>withdrawal symptoms and cravings</a:t>
            </a:r>
          </a:p>
          <a:p>
            <a:pPr>
              <a:spcBef>
                <a:spcPts val="800"/>
              </a:spcBef>
              <a:spcAft>
                <a:spcPts val="800"/>
              </a:spcAft>
            </a:pPr>
            <a:r>
              <a:rPr lang="en-US" sz="1600" dirty="0"/>
              <a:t>Set </a:t>
            </a:r>
            <a:r>
              <a:rPr lang="en-US" sz="1600" b="1" dirty="0">
                <a:solidFill>
                  <a:schemeClr val="accent1"/>
                </a:solidFill>
              </a:rPr>
              <a:t>progressive goals</a:t>
            </a:r>
            <a:r>
              <a:rPr lang="en-US" sz="1600" dirty="0"/>
              <a:t> based on progress</a:t>
            </a:r>
          </a:p>
          <a:p>
            <a:pPr>
              <a:spcBef>
                <a:spcPts val="800"/>
              </a:spcBef>
              <a:spcAft>
                <a:spcPts val="800"/>
              </a:spcAft>
            </a:pPr>
            <a:r>
              <a:rPr lang="en-US" sz="1600" b="1" dirty="0">
                <a:solidFill>
                  <a:schemeClr val="accent1"/>
                </a:solidFill>
              </a:rPr>
              <a:t>Respond </a:t>
            </a:r>
            <a:r>
              <a:rPr lang="en-US" sz="1600" dirty="0"/>
              <a:t>when CDTS goals not achieved </a:t>
            </a:r>
            <a:r>
              <a:rPr lang="en-US" sz="1600" b="1" dirty="0">
                <a:solidFill>
                  <a:schemeClr val="accent1"/>
                </a:solidFill>
              </a:rPr>
              <a:t>(examine challenges, revisit coping plan, seek recommitment or set new goals, option for break)</a:t>
            </a:r>
          </a:p>
          <a:p>
            <a:pPr>
              <a:spcBef>
                <a:spcPts val="800"/>
              </a:spcBef>
              <a:spcAft>
                <a:spcPts val="800"/>
              </a:spcAft>
            </a:pPr>
            <a:r>
              <a:rPr lang="en-US" sz="1600" b="1" dirty="0">
                <a:solidFill>
                  <a:schemeClr val="accent1"/>
                </a:solidFill>
              </a:rPr>
              <a:t>Regularly assess motivation</a:t>
            </a:r>
            <a:r>
              <a:rPr lang="en-US" sz="1600" dirty="0"/>
              <a:t> to quit </a:t>
            </a:r>
            <a:r>
              <a:rPr lang="en-US" sz="1600" b="1" dirty="0">
                <a:solidFill>
                  <a:schemeClr val="accent4">
                    <a:lumMod val="75000"/>
                    <a:lumOff val="25000"/>
                  </a:schemeClr>
                </a:solidFill>
              </a:rPr>
              <a:t>&gt; </a:t>
            </a:r>
            <a:r>
              <a:rPr lang="en-US" sz="1600" b="1" dirty="0">
                <a:solidFill>
                  <a:schemeClr val="accent1"/>
                </a:solidFill>
              </a:rPr>
              <a:t>This being the goal </a:t>
            </a:r>
          </a:p>
          <a:p>
            <a:pPr>
              <a:spcBef>
                <a:spcPts val="800"/>
              </a:spcBef>
              <a:spcAft>
                <a:spcPts val="800"/>
              </a:spcAft>
            </a:pPr>
            <a:r>
              <a:rPr lang="en-US" sz="1600" b="1" dirty="0">
                <a:solidFill>
                  <a:schemeClr val="accent1"/>
                </a:solidFill>
              </a:rPr>
              <a:t>Educate on benefits of stopping smoking completely </a:t>
            </a:r>
            <a:br>
              <a:rPr lang="en-US" sz="1600" dirty="0"/>
            </a:br>
            <a:r>
              <a:rPr lang="en-US" sz="1600" dirty="0"/>
              <a:t>vs. temporary abstinence (health, financial, personal, etc.)</a:t>
            </a:r>
          </a:p>
        </p:txBody>
      </p:sp>
      <p:sp>
        <p:nvSpPr>
          <p:cNvPr id="5" name="Footer Placeholder 3">
            <a:extLst>
              <a:ext uri="{FF2B5EF4-FFF2-40B4-BE49-F238E27FC236}">
                <a16:creationId xmlns:a16="http://schemas.microsoft.com/office/drawing/2014/main" id="{937008A8-C256-CA97-887F-CB24CF64B4EB}"/>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 </a:t>
            </a:r>
            <a:r>
              <a:rPr lang="en-GB" dirty="0"/>
              <a:t>Follow-up sessions: Staying on track and preventing relapse</a:t>
            </a:r>
            <a:endParaRPr lang="en-US" dirty="0"/>
          </a:p>
        </p:txBody>
      </p:sp>
    </p:spTree>
    <p:extLst>
      <p:ext uri="{BB962C8B-B14F-4D97-AF65-F5344CB8AC3E}">
        <p14:creationId xmlns:p14="http://schemas.microsoft.com/office/powerpoint/2010/main" val="18973718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1F5F9A8-E620-424F-8F80-A4CE1A7E64B9}"/>
              </a:ext>
            </a:extLst>
          </p:cNvPr>
          <p:cNvPicPr>
            <a:picLocks noChangeAspect="1"/>
          </p:cNvPicPr>
          <p:nvPr/>
        </p:nvPicPr>
        <p:blipFill>
          <a:blip r:embed="rId3"/>
          <a:srcRect/>
          <a:stretch/>
        </p:blipFill>
        <p:spPr>
          <a:xfrm>
            <a:off x="0" y="0"/>
            <a:ext cx="9144000" cy="6858000"/>
          </a:xfrm>
          <a:prstGeom prst="rect">
            <a:avLst/>
          </a:prstGeom>
        </p:spPr>
      </p:pic>
      <p:sp>
        <p:nvSpPr>
          <p:cNvPr id="4" name="Subtitle 2">
            <a:extLst>
              <a:ext uri="{FF2B5EF4-FFF2-40B4-BE49-F238E27FC236}">
                <a16:creationId xmlns:a16="http://schemas.microsoft.com/office/drawing/2014/main" id="{DF7CA9C6-CE3C-0749-BE28-F6801B15E818}"/>
              </a:ext>
            </a:extLst>
          </p:cNvPr>
          <p:cNvSpPr txBox="1">
            <a:spLocks/>
          </p:cNvSpPr>
          <p:nvPr/>
        </p:nvSpPr>
        <p:spPr bwMode="auto">
          <a:xfrm>
            <a:off x="0" y="594176"/>
            <a:ext cx="9144000" cy="1680499"/>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0" indent="0" algn="l" defTabSz="457200" rtl="0" eaLnBrk="0" fontAlgn="base" hangingPunct="0">
              <a:lnSpc>
                <a:spcPts val="3800"/>
              </a:lnSpc>
              <a:spcBef>
                <a:spcPts val="1500"/>
              </a:spcBef>
              <a:spcAft>
                <a:spcPts val="1500"/>
              </a:spcAft>
              <a:buClr>
                <a:srgbClr val="00B8EC"/>
              </a:buClr>
              <a:buSzPct val="120000"/>
              <a:buFont typeface="Lucida Grande" panose="020B0600040502020204" pitchFamily="34" charset="0"/>
              <a:buNone/>
              <a:defRPr sz="2800" b="1" i="0" kern="1200">
                <a:solidFill>
                  <a:schemeClr val="bg1"/>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marL="4572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2pPr>
            <a:lvl3pPr marL="9144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3pPr>
            <a:lvl4pPr marL="13716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4pPr>
            <a:lvl5pPr marL="18288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5pPr>
            <a:lvl6pPr marL="2286000" indent="0" algn="ctr" defTabSz="313200" rtl="0" eaLnBrk="1" latinLnBrk="0" hangingPunct="1">
              <a:lnSpc>
                <a:spcPts val="2800"/>
              </a:lnSpc>
              <a:spcBef>
                <a:spcPts val="500"/>
              </a:spcBef>
              <a:spcAft>
                <a:spcPts val="500"/>
              </a:spcAft>
              <a:buClr>
                <a:schemeClr val="tx1"/>
              </a:buClr>
              <a:buFont typeface="System Font Regular"/>
              <a:buNone/>
              <a:tabLst>
                <a:tab pos="287338" algn="l"/>
              </a:tabLst>
              <a:defRPr sz="1800" b="0" i="0" kern="1200">
                <a:solidFill>
                  <a:schemeClr val="tx1">
                    <a:tint val="75000"/>
                  </a:schemeClr>
                </a:solidFill>
                <a:latin typeface="Century Gothic" panose="020B0502020202020204" pitchFamily="34" charset="0"/>
                <a:ea typeface="+mn-ea"/>
                <a:cs typeface="+mn-cs"/>
              </a:defRPr>
            </a:lvl6pPr>
            <a:lvl7pPr marL="2743200" indent="0" algn="ctr" defTabSz="313200" rtl="0" eaLnBrk="1" latinLnBrk="0" hangingPunct="1">
              <a:spcBef>
                <a:spcPct val="20000"/>
              </a:spcBef>
              <a:buFont typeface="System Font Regular"/>
              <a:buNone/>
              <a:tabLst>
                <a:tab pos="288000" algn="l"/>
              </a:tabLst>
              <a:defRPr sz="2000" b="0" i="0" kern="1200">
                <a:solidFill>
                  <a:schemeClr val="tx1">
                    <a:tint val="75000"/>
                  </a:schemeClr>
                </a:solidFill>
                <a:latin typeface="Century Gothic" panose="020B0502020202020204" pitchFamily="34" charset="0"/>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ctr">
              <a:spcBef>
                <a:spcPts val="0"/>
              </a:spcBef>
              <a:spcAft>
                <a:spcPts val="0"/>
              </a:spcAft>
            </a:pPr>
            <a:endParaRPr lang="en-US" sz="3200" dirty="0">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endParaRPr>
          </a:p>
          <a:p>
            <a:pPr algn="ctr">
              <a:spcBef>
                <a:spcPts val="0"/>
              </a:spcBef>
              <a:spcAft>
                <a:spcPts val="0"/>
              </a:spcAft>
            </a:pPr>
            <a:r>
              <a:rPr lang="en-US" sz="3200" dirty="0">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Post-quit scenarios</a:t>
            </a:r>
          </a:p>
        </p:txBody>
      </p:sp>
    </p:spTree>
    <p:extLst>
      <p:ext uri="{BB962C8B-B14F-4D97-AF65-F5344CB8AC3E}">
        <p14:creationId xmlns:p14="http://schemas.microsoft.com/office/powerpoint/2010/main" val="4562477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BAE13-B3A6-AF8D-98A3-EA59E69AC06B}"/>
              </a:ext>
            </a:extLst>
          </p:cNvPr>
          <p:cNvSpPr>
            <a:spLocks noGrp="1"/>
          </p:cNvSpPr>
          <p:nvPr>
            <p:ph type="title"/>
          </p:nvPr>
        </p:nvSpPr>
        <p:spPr/>
        <p:txBody>
          <a:bodyPr/>
          <a:lstStyle/>
          <a:p>
            <a:r>
              <a:rPr lang="en-US" dirty="0"/>
              <a:t>What is lapse?</a:t>
            </a:r>
          </a:p>
        </p:txBody>
      </p:sp>
      <p:sp>
        <p:nvSpPr>
          <p:cNvPr id="3" name="Text Placeholder 2">
            <a:extLst>
              <a:ext uri="{FF2B5EF4-FFF2-40B4-BE49-F238E27FC236}">
                <a16:creationId xmlns:a16="http://schemas.microsoft.com/office/drawing/2014/main" id="{7EB0F434-9138-19CF-1C16-85D950E250FF}"/>
              </a:ext>
            </a:extLst>
          </p:cNvPr>
          <p:cNvSpPr>
            <a:spLocks noGrp="1"/>
          </p:cNvSpPr>
          <p:nvPr>
            <p:ph type="body" idx="12"/>
          </p:nvPr>
        </p:nvSpPr>
        <p:spPr/>
        <p:txBody>
          <a:bodyPr/>
          <a:lstStyle/>
          <a:p>
            <a:pPr>
              <a:spcBef>
                <a:spcPts val="900"/>
              </a:spcBef>
              <a:spcAft>
                <a:spcPts val="900"/>
              </a:spcAft>
            </a:pPr>
            <a:r>
              <a:rPr lang="en-US" b="1" dirty="0">
                <a:solidFill>
                  <a:schemeClr val="accent1"/>
                </a:solidFill>
              </a:rPr>
              <a:t>A lapse (usually a single cigarette or even just a few puffs </a:t>
            </a:r>
            <a:br>
              <a:rPr lang="en-US" b="1" dirty="0">
                <a:solidFill>
                  <a:schemeClr val="accent1"/>
                </a:solidFill>
              </a:rPr>
            </a:br>
            <a:r>
              <a:rPr lang="en-US" b="1" dirty="0">
                <a:solidFill>
                  <a:schemeClr val="accent1"/>
                </a:solidFill>
              </a:rPr>
              <a:t>on a cigarette)</a:t>
            </a:r>
            <a:r>
              <a:rPr lang="en-US" dirty="0"/>
              <a:t> occurs when the urge to smoke is greater than </a:t>
            </a:r>
            <a:br>
              <a:rPr lang="en-US" dirty="0"/>
            </a:br>
            <a:r>
              <a:rPr lang="en-US" dirty="0"/>
              <a:t>the motivation not to smoke </a:t>
            </a:r>
          </a:p>
          <a:p>
            <a:pPr>
              <a:spcBef>
                <a:spcPts val="900"/>
              </a:spcBef>
              <a:spcAft>
                <a:spcPts val="900"/>
              </a:spcAft>
            </a:pPr>
            <a:r>
              <a:rPr lang="en-US" dirty="0"/>
              <a:t>If this is repeated it usually leads back to regular smoking: </a:t>
            </a:r>
            <a:br>
              <a:rPr lang="en-US" dirty="0"/>
            </a:br>
            <a:r>
              <a:rPr lang="en-US" b="1" dirty="0">
                <a:solidFill>
                  <a:schemeClr val="accent1"/>
                </a:solidFill>
              </a:rPr>
              <a:t>a relapse</a:t>
            </a:r>
          </a:p>
          <a:p>
            <a:pPr>
              <a:spcBef>
                <a:spcPts val="900"/>
              </a:spcBef>
              <a:spcAft>
                <a:spcPts val="900"/>
              </a:spcAft>
            </a:pPr>
            <a:r>
              <a:rPr lang="en-US" dirty="0"/>
              <a:t>Lapse and relapse are a </a:t>
            </a:r>
            <a:r>
              <a:rPr lang="en-US" b="1" dirty="0">
                <a:solidFill>
                  <a:schemeClr val="accent1"/>
                </a:solidFill>
              </a:rPr>
              <a:t>normal part of the process</a:t>
            </a:r>
            <a:r>
              <a:rPr lang="en-US" dirty="0"/>
              <a:t> </a:t>
            </a:r>
            <a:br>
              <a:rPr lang="en-US" dirty="0"/>
            </a:br>
            <a:r>
              <a:rPr lang="en-US" dirty="0"/>
              <a:t>of quitting for people who are dependent upon tobacco</a:t>
            </a:r>
          </a:p>
        </p:txBody>
      </p:sp>
      <p:sp>
        <p:nvSpPr>
          <p:cNvPr id="5" name="Footer Placeholder 3">
            <a:extLst>
              <a:ext uri="{FF2B5EF4-FFF2-40B4-BE49-F238E27FC236}">
                <a16:creationId xmlns:a16="http://schemas.microsoft.com/office/drawing/2014/main" id="{E05F4888-FC9E-668A-0594-8DB4C5348052}"/>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 </a:t>
            </a:r>
            <a:r>
              <a:rPr lang="en-GB" dirty="0"/>
              <a:t>Follow-up sessions: Staying on track and preventing relapse</a:t>
            </a:r>
            <a:endParaRPr lang="en-US" dirty="0"/>
          </a:p>
        </p:txBody>
      </p:sp>
    </p:spTree>
    <p:extLst>
      <p:ext uri="{BB962C8B-B14F-4D97-AF65-F5344CB8AC3E}">
        <p14:creationId xmlns:p14="http://schemas.microsoft.com/office/powerpoint/2010/main" val="12462841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39DA3-D629-694A-B856-AB523B7E0312}"/>
              </a:ext>
            </a:extLst>
          </p:cNvPr>
          <p:cNvSpPr>
            <a:spLocks noGrp="1"/>
          </p:cNvSpPr>
          <p:nvPr>
            <p:ph type="title"/>
          </p:nvPr>
        </p:nvSpPr>
        <p:spPr/>
        <p:txBody>
          <a:bodyPr/>
          <a:lstStyle/>
          <a:p>
            <a:r>
              <a:rPr lang="en-US" dirty="0"/>
              <a:t>Responding to lapse</a:t>
            </a:r>
          </a:p>
        </p:txBody>
      </p:sp>
      <p:pic>
        <p:nvPicPr>
          <p:cNvPr id="3" name="Lapse" descr="Lapse">
            <a:hlinkClick r:id="" action="ppaction://media"/>
            <a:extLst>
              <a:ext uri="{FF2B5EF4-FFF2-40B4-BE49-F238E27FC236}">
                <a16:creationId xmlns:a16="http://schemas.microsoft.com/office/drawing/2014/main" id="{6AE86386-5450-AF44-9A49-B338818245F0}"/>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376363"/>
            <a:ext cx="9144000" cy="5143500"/>
          </a:xfrm>
          <a:prstGeom prst="rect">
            <a:avLst/>
          </a:prstGeom>
          <a:noFill/>
        </p:spPr>
      </p:pic>
    </p:spTree>
    <p:extLst>
      <p:ext uri="{BB962C8B-B14F-4D97-AF65-F5344CB8AC3E}">
        <p14:creationId xmlns:p14="http://schemas.microsoft.com/office/powerpoint/2010/main" val="2299548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96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theme/theme1.xml><?xml version="1.0" encoding="utf-8"?>
<a:theme xmlns:a="http://schemas.openxmlformats.org/drawingml/2006/main" name="NCSCT">
  <a:themeElements>
    <a:clrScheme name="SMI green">
      <a:dk1>
        <a:srgbClr val="333333"/>
      </a:dk1>
      <a:lt1>
        <a:srgbClr val="FFFFFF"/>
      </a:lt1>
      <a:dk2>
        <a:srgbClr val="676767"/>
      </a:dk2>
      <a:lt2>
        <a:srgbClr val="FFFFFF"/>
      </a:lt2>
      <a:accent1>
        <a:srgbClr val="00BCBF"/>
      </a:accent1>
      <a:accent2>
        <a:srgbClr val="00393A"/>
      </a:accent2>
      <a:accent3>
        <a:srgbClr val="00D5D8"/>
      </a:accent3>
      <a:accent4>
        <a:srgbClr val="002728"/>
      </a:accent4>
      <a:accent5>
        <a:srgbClr val="007072"/>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30068</TotalTime>
  <Words>4631</Words>
  <Application>Microsoft Macintosh PowerPoint</Application>
  <PresentationFormat>On-screen Show (4:3)</PresentationFormat>
  <Paragraphs>367</Paragraphs>
  <Slides>25</Slides>
  <Notes>25</Notes>
  <HiddenSlides>0</HiddenSlides>
  <MMClips>4</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25</vt:i4>
      </vt:variant>
    </vt:vector>
  </HeadingPairs>
  <TitlesOfParts>
    <vt:vector size="34" baseType="lpstr">
      <vt:lpstr>Arial</vt:lpstr>
      <vt:lpstr>Calibri</vt:lpstr>
      <vt:lpstr>Candara</vt:lpstr>
      <vt:lpstr>Century Gothic</vt:lpstr>
      <vt:lpstr>Courier New</vt:lpstr>
      <vt:lpstr>Lucida Grande</vt:lpstr>
      <vt:lpstr>Symbol</vt:lpstr>
      <vt:lpstr>System Font Regular</vt:lpstr>
      <vt:lpstr>NCSCT</vt:lpstr>
      <vt:lpstr>PowerPoint Presentation</vt:lpstr>
      <vt:lpstr>PowerPoint Presentation</vt:lpstr>
      <vt:lpstr>Hameed’s story: Stopping smoking  while dealing with a mental health condition</vt:lpstr>
      <vt:lpstr>Follow-up sessions</vt:lpstr>
      <vt:lpstr>Follow-up sessions</vt:lpstr>
      <vt:lpstr>CDTS – Staying on track </vt:lpstr>
      <vt:lpstr>PowerPoint Presentation</vt:lpstr>
      <vt:lpstr>What is lapse?</vt:lpstr>
      <vt:lpstr>Responding to lapse</vt:lpstr>
      <vt:lpstr>Strategies aimed at preventing relapse</vt:lpstr>
      <vt:lpstr>Cut down, didn’t stop completely</vt:lpstr>
      <vt:lpstr>Quit but high carbon monoxide reading</vt:lpstr>
      <vt:lpstr>Advisor tools – Your coping plan</vt:lpstr>
      <vt:lpstr>PowerPoint Presentation</vt:lpstr>
      <vt:lpstr>Dealing with boredom and social connectivity</vt:lpstr>
      <vt:lpstr>PowerPoint Presentation</vt:lpstr>
      <vt:lpstr>PowerPoint Presentation</vt:lpstr>
      <vt:lpstr>Follow-up scenario</vt:lpstr>
      <vt:lpstr>PowerPoint Presentation</vt:lpstr>
      <vt:lpstr>Dealing with setbacks</vt:lpstr>
      <vt:lpstr>Follow-up scenario</vt:lpstr>
      <vt:lpstr>Final session</vt:lpstr>
      <vt:lpstr>PowerPoint Presentation</vt:lpstr>
      <vt:lpstr>Strategies aimed at preventing relapse</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SOPHIA PAPADAKIS</cp:lastModifiedBy>
  <cp:revision>1651</cp:revision>
  <cp:lastPrinted>2021-04-19T06:44:37Z</cp:lastPrinted>
  <dcterms:created xsi:type="dcterms:W3CDTF">2019-04-01T09:21:54Z</dcterms:created>
  <dcterms:modified xsi:type="dcterms:W3CDTF">2022-08-10T13:43:43Z</dcterms:modified>
</cp:coreProperties>
</file>